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104"/>
  </p:notesMasterIdLst>
  <p:sldIdLst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7" r:id="rId13"/>
    <p:sldId id="269" r:id="rId14"/>
    <p:sldId id="270" r:id="rId15"/>
    <p:sldId id="271" r:id="rId16"/>
    <p:sldId id="273" r:id="rId17"/>
    <p:sldId id="274" r:id="rId18"/>
    <p:sldId id="275" r:id="rId19"/>
    <p:sldId id="277" r:id="rId20"/>
    <p:sldId id="278" r:id="rId21"/>
    <p:sldId id="279" r:id="rId22"/>
    <p:sldId id="280" r:id="rId23"/>
    <p:sldId id="282" r:id="rId24"/>
    <p:sldId id="283" r:id="rId25"/>
    <p:sldId id="284" r:id="rId26"/>
    <p:sldId id="380" r:id="rId27"/>
    <p:sldId id="288" r:id="rId28"/>
    <p:sldId id="289" r:id="rId29"/>
    <p:sldId id="290" r:id="rId30"/>
    <p:sldId id="291" r:id="rId31"/>
    <p:sldId id="293" r:id="rId32"/>
    <p:sldId id="294" r:id="rId33"/>
    <p:sldId id="295" r:id="rId34"/>
    <p:sldId id="296" r:id="rId35"/>
    <p:sldId id="297" r:id="rId36"/>
    <p:sldId id="298" r:id="rId37"/>
    <p:sldId id="300" r:id="rId38"/>
    <p:sldId id="301" r:id="rId39"/>
    <p:sldId id="302" r:id="rId40"/>
    <p:sldId id="303" r:id="rId41"/>
    <p:sldId id="382" r:id="rId42"/>
    <p:sldId id="304" r:id="rId43"/>
    <p:sldId id="306" r:id="rId44"/>
    <p:sldId id="307" r:id="rId45"/>
    <p:sldId id="308" r:id="rId46"/>
    <p:sldId id="310" r:id="rId47"/>
    <p:sldId id="311" r:id="rId48"/>
    <p:sldId id="312" r:id="rId49"/>
    <p:sldId id="314" r:id="rId50"/>
    <p:sldId id="315" r:id="rId51"/>
    <p:sldId id="316" r:id="rId52"/>
    <p:sldId id="317" r:id="rId53"/>
    <p:sldId id="318" r:id="rId54"/>
    <p:sldId id="320" r:id="rId55"/>
    <p:sldId id="321" r:id="rId56"/>
    <p:sldId id="322" r:id="rId57"/>
    <p:sldId id="323" r:id="rId58"/>
    <p:sldId id="325" r:id="rId59"/>
    <p:sldId id="326" r:id="rId60"/>
    <p:sldId id="327" r:id="rId61"/>
    <p:sldId id="328" r:id="rId62"/>
    <p:sldId id="330" r:id="rId63"/>
    <p:sldId id="331" r:id="rId64"/>
    <p:sldId id="332" r:id="rId65"/>
    <p:sldId id="333" r:id="rId66"/>
    <p:sldId id="334" r:id="rId67"/>
    <p:sldId id="335" r:id="rId68"/>
    <p:sldId id="337" r:id="rId69"/>
    <p:sldId id="338" r:id="rId70"/>
    <p:sldId id="339" r:id="rId71"/>
    <p:sldId id="340" r:id="rId72"/>
    <p:sldId id="347" r:id="rId73"/>
    <p:sldId id="341" r:id="rId74"/>
    <p:sldId id="343" r:id="rId75"/>
    <p:sldId id="344" r:id="rId76"/>
    <p:sldId id="345" r:id="rId77"/>
    <p:sldId id="348" r:id="rId78"/>
    <p:sldId id="349" r:id="rId79"/>
    <p:sldId id="351" r:id="rId80"/>
    <p:sldId id="352" r:id="rId81"/>
    <p:sldId id="353" r:id="rId82"/>
    <p:sldId id="354" r:id="rId83"/>
    <p:sldId id="356" r:id="rId84"/>
    <p:sldId id="357" r:id="rId85"/>
    <p:sldId id="358" r:id="rId86"/>
    <p:sldId id="359" r:id="rId87"/>
    <p:sldId id="360" r:id="rId88"/>
    <p:sldId id="362" r:id="rId89"/>
    <p:sldId id="363" r:id="rId90"/>
    <p:sldId id="364" r:id="rId91"/>
    <p:sldId id="365" r:id="rId92"/>
    <p:sldId id="367" r:id="rId93"/>
    <p:sldId id="368" r:id="rId94"/>
    <p:sldId id="369" r:id="rId95"/>
    <p:sldId id="370" r:id="rId96"/>
    <p:sldId id="371" r:id="rId97"/>
    <p:sldId id="372" r:id="rId98"/>
    <p:sldId id="374" r:id="rId99"/>
    <p:sldId id="379" r:id="rId100"/>
    <p:sldId id="376" r:id="rId101"/>
    <p:sldId id="377" r:id="rId102"/>
    <p:sldId id="378" r:id="rId10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2" pos="3816" userDrawn="1">
          <p15:clr>
            <a:srgbClr val="9AA0A6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tine Matheney" initials="" lastIdx="71" clrIdx="0"/>
  <p:cmAuthor id="1" name="Michelle Mora" initials="" lastIdx="11" clrIdx="1"/>
  <p:cmAuthor id="2" name="Kenney chan" initials="" lastIdx="9" clrIdx="2"/>
  <p:cmAuthor id="3" name="Joshua Mitchell" initials="" lastIdx="3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8F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38B767-0972-4847-8FC1-412833D269F4}" v="70" dt="2022-06-24T11:09:30.277"/>
    <p1510:client id="{6F0C7F6F-E965-4065-AAD6-FBD60228AA23}" v="101" dt="2022-06-23T13:40:17.554"/>
    <p1510:client id="{711E2730-E747-45E8-9CCA-5FE21B4117F3}" v="801" dt="2022-06-23T15:04:53.874"/>
    <p1510:client id="{B0CB40AD-0834-4BD9-8233-7E7B49288E0B}" v="436" dt="2022-06-23T15:08:06.648"/>
    <p1510:client id="{DF9FCCF7-136C-4D25-9DAE-60816AD47D11}" v="3150" dt="2022-06-23T14:57:34.194"/>
    <p1510:client id="{E7DD5598-59B4-4095-8CA3-05A7D9F558D6}" v="4" dt="2022-06-23T15:25:58.318"/>
    <p1510:client id="{FA6917F6-2309-4695-9054-89FA22A7BC2E}" v="642" dt="2022-06-23T14:37:05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35" autoAdjust="0"/>
    <p:restoredTop sz="94660"/>
  </p:normalViewPr>
  <p:slideViewPr>
    <p:cSldViewPr snapToGrid="0">
      <p:cViewPr varScale="1">
        <p:scale>
          <a:sx n="49" d="100"/>
          <a:sy n="49" d="100"/>
        </p:scale>
        <p:origin x="29" y="638"/>
      </p:cViewPr>
      <p:guideLst>
        <p:guide pos="3816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viewProps" Target="viewProp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heme" Target="theme/theme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tableStyles" Target="tableStyle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microsoft.com/office/2015/10/relationships/revisionInfo" Target="revisionInfo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4-21T19:39:10.486" idx="2">
    <p:pos x="6000" y="0"/>
    <p:text>Is it too late to change my title? I"m now a Senior Program Manager 🎉.
It's okay if it is ,but wanted to ask</p:text>
  </p:cm>
  <p:cm authorId="1" dt="2022-04-21T19:39:10.486" idx="2">
    <p:pos x="6000" y="0"/>
    <p:text>4/21 - Final decision - update title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4-18T21:14:41.291" idx="1">
    <p:pos x="6000" y="0"/>
    <p:text>Change last Test response to Gather test data</p:text>
  </p:cm>
  <p:cm authorId="0" dt="2022-04-21T18:40:51.583" idx="6">
    <p:pos x="6000" y="0"/>
    <p:text>I think I may be missing something - why do we say "test responses"</p:text>
  </p:cm>
  <p:cm authorId="0" dt="2022-04-21T18:40:51.583" idx="7">
    <p:pos x="6000" y="0"/>
    <p:text>4/21 - Final decision - Change to "Gather test data"</p:tex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4-19T00:02:13.141" idx="9">
    <p:pos x="6000" y="0"/>
    <p:text>This photo has been repeated quite a few times in one course. Swap for other.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97" name="Google Shape;9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56" name="Google Shape;15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1" name="Google Shape;16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77" name="Google Shape;17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82" name="Google Shape;18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87" name="Google Shape;18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99" name="Google Shape;19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04" name="Google Shape;20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10" name="Google Shape;21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15" name="Google Shape;2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2" name="Google Shape;1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27" name="Google Shape;2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2" name="Google Shape;23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37" name="Google Shape;23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15" name="Google Shape;2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87008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53" name="Google Shape;253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68" name="Google Shape;26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79" name="Google Shape;279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84" name="Google Shape;28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08" name="Google Shape;10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89" name="Google Shape;28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94" name="Google Shape;29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99" name="Google Shape;299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05" name="Google Shape;30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16" name="Google Shape;3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21" name="Google Shape;3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26" name="Google Shape;32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2" name="Google Shape;33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26" name="Google Shape;32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97133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37" name="Google Shape;33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48" name="Google Shape;34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53" name="Google Shape;35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58" name="Google Shape;35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69" name="Google Shape;36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74" name="Google Shape;374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80" name="Google Shape;38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2" name="Google Shape;392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397" name="Google Shape;397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02" name="Google Shape;40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07" name="Google Shape;40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19" name="Google Shape;1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13" name="Google Shape;41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24" name="Google Shape;424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29" name="Google Shape;42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34" name="Google Shape;43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39" name="Google Shape;43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50" name="Google Shape;450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7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55" name="Google Shape;455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60" name="Google Shape;460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65" name="Google Shape;465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76" name="Google Shape;476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81" name="Google Shape;481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88" name="Google Shape;488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93" name="Google Shape;493;p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499" name="Google Shape;499;p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04" name="Google Shape;504;p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15" name="Google Shape;515;p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20" name="Google Shape;520;p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26" name="Google Shape;526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2" name="Google Shape;532;p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38" name="Google Shape;538;p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35" name="Google Shape;13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43" name="Google Shape;543;p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55" name="Google Shape;555;p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60" name="Google Shape;560;p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67" name="Google Shape;567;p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3" name="Google Shape;573;p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78" name="Google Shape;578;p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89" name="Google Shape;589;p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94" name="Google Shape;594;p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599" name="Google Shape;599;p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04" name="Google Shape;604;p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40" name="Google Shape;14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15" name="Google Shape;615;p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20" name="Google Shape;620;p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25" name="Google Shape;625;p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30" name="Google Shape;630;p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35" name="Google Shape;635;p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10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46" name="Google Shape;646;p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51" name="Google Shape;651;p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56" name="Google Shape;656;p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61" name="Google Shape;661;p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72" name="Google Shape;672;p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45" name="Google Shape;14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77" name="Google Shape;677;p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83" name="Google Shape;683;p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89" name="Google Shape;689;p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694" name="Google Shape;694;p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00" name="Google Shape;700;p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11" name="Google Shape;711;p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14" name="Google Shape;11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9927270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21" name="Google Shape;721;p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26" name="Google Shape;726;p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731" name="Google Shape;731;p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jpe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8F86527F-B7BB-AF49-9D34-D1BF54FEA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E30564-C64B-8E46-9139-9003B0DD2F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525" y="0"/>
            <a:ext cx="6848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27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09155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268039"/>
          </a:xfr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+mn-lt"/>
              </a:defRPr>
            </a:lvl1pPr>
            <a:lvl2pPr>
              <a:defRPr sz="1600">
                <a:solidFill>
                  <a:srgbClr val="000000"/>
                </a:solidFill>
              </a:defRPr>
            </a:lvl2pPr>
            <a:lvl3pPr>
              <a:defRPr sz="1400">
                <a:solidFill>
                  <a:srgbClr val="000000"/>
                </a:solidFill>
              </a:defRPr>
            </a:lvl3pPr>
            <a:lvl4pPr>
              <a:defRPr sz="1200">
                <a:solidFill>
                  <a:srgbClr val="000000"/>
                </a:solidFill>
              </a:defRPr>
            </a:lvl4pPr>
            <a:lvl5pPr>
              <a:defRPr sz="100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DD1BEEC7-5874-1E48-8B60-B1E5D9779C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6945802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26803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1600" b="0">
                <a:solidFill>
                  <a:srgbClr val="000000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400" b="0">
                <a:solidFill>
                  <a:srgbClr val="000000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200" b="0">
                <a:solidFill>
                  <a:srgbClr val="000000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22BDE9B7-BF0F-DF45-BCD0-D6165D547D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3937408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F8841F-D2F8-0646-B645-839893A703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849" y="1437481"/>
            <a:ext cx="5212080" cy="1268039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000" b="0">
                <a:solidFill>
                  <a:srgbClr val="000000"/>
                </a:solidFill>
                <a:latin typeface="+mn-lt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1600" b="0">
                <a:solidFill>
                  <a:srgbClr val="000000"/>
                </a:solidFill>
              </a:defRPr>
            </a:lvl2pPr>
            <a:lvl3pPr marL="639763" indent="-188913">
              <a:buFont typeface="Wingdings" panose="05000000000000000000" pitchFamily="2" charset="2"/>
              <a:buChar char=""/>
              <a:tabLst/>
              <a:defRPr sz="1400" b="0">
                <a:solidFill>
                  <a:srgbClr val="000000"/>
                </a:solidFill>
              </a:defRPr>
            </a:lvl3pPr>
            <a:lvl4pPr marL="828675" indent="-176213">
              <a:buFont typeface="Wingdings" panose="05000000000000000000" pitchFamily="2" charset="2"/>
              <a:buChar char=""/>
              <a:defRPr sz="1200" b="0">
                <a:solidFill>
                  <a:srgbClr val="000000"/>
                </a:solidFill>
              </a:defRPr>
            </a:lvl4pPr>
            <a:lvl5pPr marL="1023938" indent="-169863">
              <a:buFont typeface="Wingdings" panose="05000000000000000000" pitchFamily="2" charset="2"/>
              <a:buChar char=""/>
              <a:tabLst/>
              <a:defRPr sz="1000" b="0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10">
            <a:extLst>
              <a:ext uri="{FF2B5EF4-FFF2-40B4-BE49-F238E27FC236}">
                <a16:creationId xmlns:a16="http://schemas.microsoft.com/office/drawing/2014/main" id="{9EF2168D-ABC8-AA43-9EDB-A155583EFD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39403869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9438946C-117E-D444-B499-2F521D38BF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354336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59A66667-56DD-0944-88F2-9EEF75B94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024112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84094"/>
            <a:ext cx="5508419" cy="372410"/>
          </a:xfrm>
        </p:spPr>
        <p:txBody>
          <a:bodyPr tIns="64008"/>
          <a:lstStyle>
            <a:lvl1pPr>
              <a:defRPr sz="2000" spc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10">
            <a:extLst>
              <a:ext uri="{FF2B5EF4-FFF2-40B4-BE49-F238E27FC236}">
                <a16:creationId xmlns:a16="http://schemas.microsoft.com/office/drawing/2014/main" id="{04552FE7-359D-6544-B2BC-512289B79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53382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271872"/>
            <a:ext cx="4161981" cy="861774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246221"/>
          </a:xfrm>
        </p:spPr>
        <p:txBody>
          <a:bodyPr/>
          <a:lstStyle>
            <a:lvl1pPr marL="0" indent="0">
              <a:buNone/>
              <a:defRPr sz="1600">
                <a:solidFill>
                  <a:srgbClr val="000000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479651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5" y="2998113"/>
            <a:ext cx="4161981" cy="861774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2800" b="0" spc="-49" baseline="0">
                <a:solidFill>
                  <a:srgbClr val="000000"/>
                </a:soli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022268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615553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0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888127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41003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671763"/>
            <a:ext cx="4167887" cy="861774"/>
          </a:xfrm>
        </p:spPr>
        <p:txBody>
          <a:bodyPr anchor="b" anchorCtr="0">
            <a:spAutoFit/>
          </a:bodyPr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BA914E4-44EB-1640-BCC3-F4246F3509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0CF735-8822-D546-BDF3-65F86EE07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43525" y="-32320"/>
            <a:ext cx="6848476" cy="689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3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accent3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9061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8791687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201379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014487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69622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0698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29822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97541"/>
            <a:ext cx="11018520" cy="4308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10">
            <a:extLst>
              <a:ext uri="{FF2B5EF4-FFF2-40B4-BE49-F238E27FC236}">
                <a16:creationId xmlns:a16="http://schemas.microsoft.com/office/drawing/2014/main" id="{CD7C51EB-D279-154E-8F43-40608F83D1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49067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588263" y="510988"/>
            <a:ext cx="11018520" cy="430887"/>
          </a:xfrm>
        </p:spPr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881663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>
            <a:extLst>
              <a:ext uri="{FF2B5EF4-FFF2-40B4-BE49-F238E27FC236}">
                <a16:creationId xmlns:a16="http://schemas.microsoft.com/office/drawing/2014/main" id="{2EEC6248-87BC-4D4D-98C3-91E1890DDA1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6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accent3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41543F4-CE18-594C-A501-0968DD537C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441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584200" y="1599722"/>
            <a:ext cx="3490176" cy="3099393"/>
          </a:xfr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545447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4927922"/>
            <a:ext cx="3490176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465305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3151" y="1599722"/>
            <a:ext cx="3618381" cy="3099393"/>
          </a:xfr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465305" cy="3099394"/>
          </a:xfr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2568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765"/>
              </a:lnSpc>
              <a:spcBef>
                <a:spcPts val="12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rgbClr val="000000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200">
                <a:solidFill>
                  <a:srgbClr val="000000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12/14</a:t>
            </a:r>
          </a:p>
          <a:p>
            <a:pPr lvl="1"/>
            <a:r>
              <a:rPr lang="en-US"/>
              <a:t>Body copy Segoe Regular 12/14.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1" name="Footer Placeholder 14">
            <a:extLst>
              <a:ext uri="{FF2B5EF4-FFF2-40B4-BE49-F238E27FC236}">
                <a16:creationId xmlns:a16="http://schemas.microsoft.com/office/drawing/2014/main" id="{AE158E7B-0220-41AE-9E99-77C3807358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1838" y="6450194"/>
            <a:ext cx="11586711" cy="118296"/>
          </a:xfrm>
          <a:prstGeom prst="rect">
            <a:avLst/>
          </a:prstGeom>
        </p:spPr>
        <p:txBody>
          <a:bodyPr vert="horz" lIns="91440" tIns="45720" rIns="91440" bIns="45720" numCol="2" rtlCol="0" anchor="ctr"/>
          <a:lstStyle>
            <a:lvl1pPr algn="l">
              <a:defRPr sz="686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			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2758127689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4596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737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8" pos="3840">
          <p15:clr>
            <a:srgbClr val="F26B43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7238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2682">
          <p15:clr>
            <a:srgbClr val="F26B43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27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8" pos="3840">
          <p15:clr>
            <a:srgbClr val="F26B43"/>
          </p15:clr>
        </p15:guide>
        <p15:guide id="29" pos="5576">
          <p15:clr>
            <a:srgbClr val="F26B43"/>
          </p15:clr>
        </p15:guide>
        <p15:guide id="30" pos="2105">
          <p15:clr>
            <a:srgbClr val="F26B43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0876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22" pos="2682">
          <p15:clr>
            <a:srgbClr val="F26B43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x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53439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3" pos="4998">
          <p15:clr>
            <a:srgbClr val="F26B43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righ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0669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543">
          <p15:clr>
            <a:srgbClr val="A4A3A4"/>
          </p15:clr>
        </p15:guide>
        <p15:guide id="21" pos="3726">
          <p15:clr>
            <a:srgbClr val="A4A3A4"/>
          </p15:clr>
        </p15:guide>
        <p15:guide id="22" pos="2048">
          <p15:clr>
            <a:srgbClr val="A4A3A4"/>
          </p15:clr>
        </p15:guide>
        <p15:guide id="23" pos="1865">
          <p15:clr>
            <a:srgbClr val="A4A3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-left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4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20" pos="3954">
          <p15:clr>
            <a:srgbClr val="A4A3A4"/>
          </p15:clr>
        </p15:guide>
        <p15:guide id="21" pos="4137">
          <p15:clr>
            <a:srgbClr val="A4A3A4"/>
          </p15:clr>
        </p15:guide>
        <p15:guide id="22" pos="5816">
          <p15:clr>
            <a:srgbClr val="A4A3A4"/>
          </p15:clr>
        </p15:guide>
        <p15:guide id="23" pos="5633">
          <p15:clr>
            <a:srgbClr val="A4A3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132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solidFill>
                  <a:srgbClr val="00000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28945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3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8484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7" orient="horz" pos="2880">
          <p15:clr>
            <a:srgbClr val="A4A3A4"/>
          </p15:clr>
        </p15:guide>
        <p15:guide id="8" orient="horz" pos="1622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04192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9" orient="horz" pos="1125">
          <p15:clr>
            <a:srgbClr val="A4A3A4"/>
          </p15:clr>
        </p15:guide>
        <p15:guide id="10" orient="horz" pos="1263">
          <p15:clr>
            <a:srgbClr val="F26B43"/>
          </p15:clr>
        </p15:guide>
        <p15:guide id="11" orient="horz" pos="1308">
          <p15:clr>
            <a:srgbClr val="A4A3A4"/>
          </p15:clr>
        </p15:guide>
        <p15:guide id="12" orient="horz" pos="3009">
          <p15:clr>
            <a:srgbClr val="A4A3A4"/>
          </p15:clr>
        </p15:guide>
        <p15:guide id="13" orient="horz" pos="3054">
          <p15:clr>
            <a:srgbClr val="F26B43"/>
          </p15:clr>
        </p15:guide>
        <p15:guide id="14" orient="horz" pos="3192">
          <p15:clr>
            <a:srgbClr val="A4A3A4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046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2160">
          <p15:clr>
            <a:srgbClr val="F26B43"/>
          </p15:clr>
        </p15:guide>
        <p15:guide id="7" orient="horz" pos="2069">
          <p15:clr>
            <a:srgbClr val="A4A3A4"/>
          </p15:clr>
        </p15:guide>
        <p15:guide id="8" orient="horz" pos="2252">
          <p15:clr>
            <a:srgbClr val="A4A3A4"/>
          </p15:clr>
        </p15:guide>
        <p15:guide id="15" pos="3840">
          <p15:clr>
            <a:srgbClr val="F26B43"/>
          </p15:clr>
        </p15:guide>
        <p15:guide id="16" pos="2105">
          <p15:clr>
            <a:srgbClr val="F26B43"/>
          </p15:clr>
        </p15:guide>
        <p15:guide id="17" pos="5575">
          <p15:clr>
            <a:srgbClr val="F26B43"/>
          </p15:clr>
        </p15:guide>
        <p15:guide id="18" pos="5529">
          <p15:clr>
            <a:srgbClr val="A4A3A4"/>
          </p15:clr>
        </p15:guide>
        <p15:guide id="19" pos="2150">
          <p15:clr>
            <a:srgbClr val="A4A3A4"/>
          </p15:clr>
        </p15:guide>
        <p15:guide id="20" pos="1967">
          <p15:clr>
            <a:srgbClr val="A4A3A4"/>
          </p15:clr>
        </p15:guide>
        <p15:guide id="21" pos="5714">
          <p15:clr>
            <a:srgbClr val="A4A3A4"/>
          </p15:clr>
        </p15:guide>
        <p15:guide id="22" pos="3749">
          <p15:clr>
            <a:srgbClr val="A4A3A4"/>
          </p15:clr>
        </p15:guide>
        <p15:guide id="23" pos="3932">
          <p15:clr>
            <a:srgbClr val="A4A3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1x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399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6" orient="horz" pos="1566">
          <p15:clr>
            <a:srgbClr val="F26B43"/>
          </p15:clr>
        </p15:guide>
        <p15:guide id="8" orient="horz" pos="1622">
          <p15:clr>
            <a:srgbClr val="A4A3A4"/>
          </p15:clr>
        </p15:guide>
        <p15:guide id="11" orient="horz" pos="1438">
          <p15:clr>
            <a:srgbClr val="A4A3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2x1-colum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4336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69">
          <p15:clr>
            <a:srgbClr val="F26B43"/>
          </p15:clr>
        </p15:guide>
        <p15:guide id="3" orient="horz" pos="366">
          <p15:clr>
            <a:srgbClr val="F26B43"/>
          </p15:clr>
        </p15:guide>
        <p15:guide id="4" pos="7311">
          <p15:clr>
            <a:srgbClr val="F26B43"/>
          </p15:clr>
        </p15:guide>
        <p15:guide id="5" orient="horz" pos="3951">
          <p15:clr>
            <a:srgbClr val="F26B43"/>
          </p15:clr>
        </p15:guide>
        <p15:guide id="7" orient="horz" pos="2880">
          <p15:clr>
            <a:srgbClr val="A4A3A4"/>
          </p15:clr>
        </p15:guide>
        <p15:guide id="9" orient="horz" pos="2696">
          <p15:clr>
            <a:srgbClr val="A4A3A4"/>
          </p15:clr>
        </p15:guide>
        <p15:guide id="10" orient="horz" pos="2758">
          <p15:clr>
            <a:srgbClr val="F26B43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326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21764">
                      <a:srgbClr val="1A1A1A"/>
                    </a:gs>
                    <a:gs pos="12500">
                      <a:srgbClr val="1A1A1A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C4B60698-9D0C-2245-AB54-408320A0469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556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bla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2E1E1D-F8EE-C240-9AB2-FB6268723E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solidFill>
                  <a:schemeClr val="bg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bg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>
            <a:extLst>
              <a:ext uri="{FF2B5EF4-FFF2-40B4-BE49-F238E27FC236}">
                <a16:creationId xmlns:a16="http://schemas.microsoft.com/office/drawing/2014/main" id="{1A0A0744-85F1-0F43-8CD0-F540C13B0A7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76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76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ith photo_white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99E035-8F3C-C54D-844B-D184582FA5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635" y="2425780"/>
            <a:ext cx="5083629" cy="1107996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084064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gradFill>
                  <a:gsLst>
                    <a:gs pos="53365">
                      <a:srgbClr val="FFFFFF"/>
                    </a:gs>
                    <a:gs pos="21764">
                      <a:srgbClr val="FFFFFF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gray - EMF">
            <a:extLst>
              <a:ext uri="{FF2B5EF4-FFF2-40B4-BE49-F238E27FC236}">
                <a16:creationId xmlns:a16="http://schemas.microsoft.com/office/drawing/2014/main" id="{19A64866-81C9-F346-A699-D5FE5F6297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283297" y="281709"/>
            <a:ext cx="2440148" cy="902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35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8764"/>
            <a:ext cx="11018520" cy="430887"/>
          </a:xfrm>
        </p:spPr>
        <p:txBody>
          <a:bodyPr/>
          <a:lstStyle>
            <a:lvl1pPr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083374"/>
          </a:xfrm>
        </p:spPr>
        <p:txBody>
          <a:bodyPr wrap="square">
            <a:spAutoFit/>
          </a:bodyPr>
          <a:lstStyle>
            <a:lvl1pPr marL="0" indent="0">
              <a:buNone/>
              <a:defRPr sz="2000" b="0" i="0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  <a:lvl2pPr marL="228600" indent="0">
              <a:buNone/>
              <a:defRPr sz="1600">
                <a:solidFill>
                  <a:srgbClr val="000000"/>
                </a:solidFill>
              </a:defRPr>
            </a:lvl2pPr>
            <a:lvl3pPr marL="457200" indent="0">
              <a:buNone/>
              <a:defRPr sz="1400">
                <a:solidFill>
                  <a:srgbClr val="000000"/>
                </a:solidFill>
              </a:defRPr>
            </a:lvl3pPr>
            <a:lvl4pPr marL="685800" indent="0">
              <a:buNone/>
              <a:defRPr sz="1200">
                <a:solidFill>
                  <a:srgbClr val="000000"/>
                </a:solidFill>
              </a:defRPr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Footer Placeholder 10">
            <a:extLst>
              <a:ext uri="{FF2B5EF4-FFF2-40B4-BE49-F238E27FC236}">
                <a16:creationId xmlns:a16="http://schemas.microsoft.com/office/drawing/2014/main" id="{37A1A54A-CF38-9947-A8FB-BBD41DE025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84201" y="6456459"/>
            <a:ext cx="11025188" cy="107854"/>
          </a:xfrm>
          <a:prstGeom prst="rect">
            <a:avLst/>
          </a:prstGeom>
        </p:spPr>
        <p:txBody>
          <a:bodyPr/>
          <a:lstStyle>
            <a:lvl1pPr>
              <a:defRPr sz="800">
                <a:solidFill>
                  <a:srgbClr val="000000"/>
                </a:solidFill>
              </a:defRPr>
            </a:lvl1pPr>
          </a:lstStyle>
          <a:p>
            <a:r>
              <a:rPr lang="en-US"/>
              <a:t>© Microsoft Corporation                                                                                  					   	    	                                     Microsoft 365 </a:t>
            </a:r>
          </a:p>
        </p:txBody>
      </p:sp>
    </p:spTree>
    <p:extLst>
      <p:ext uri="{BB962C8B-B14F-4D97-AF65-F5344CB8AC3E}">
        <p14:creationId xmlns:p14="http://schemas.microsoft.com/office/powerpoint/2010/main" val="1418895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4816" y="510988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2680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526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rgbClr val="000000"/>
          </a:solidFill>
          <a:latin typeface="+mn-lt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2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000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jpe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emf"/><Relationship Id="rId4" Type="http://schemas.openxmlformats.org/officeDocument/2006/relationships/image" Target="../media/image2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2.xml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emf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jpeg"/><Relationship Id="rId4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png"/><Relationship Id="rId4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2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22.sv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Relationship Id="rId6" Type="http://schemas.openxmlformats.org/officeDocument/2006/relationships/comments" Target="../comments/comment3.xml"/><Relationship Id="rId5" Type="http://schemas.openxmlformats.org/officeDocument/2006/relationships/image" Target="../media/image45.png"/><Relationship Id="rId4" Type="http://schemas.openxmlformats.org/officeDocument/2006/relationships/image" Target="../media/image22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.png"/><Relationship Id="rId4" Type="http://schemas.openxmlformats.org/officeDocument/2006/relationships/image" Target="../media/image22.sv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22.sv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5.png"/><Relationship Id="rId4" Type="http://schemas.openxmlformats.org/officeDocument/2006/relationships/image" Target="../media/image22.sv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svg"/><Relationship Id="rId5" Type="http://schemas.openxmlformats.org/officeDocument/2006/relationships/image" Target="../media/image18.png"/><Relationship Id="rId4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2.jpeg"/><Relationship Id="rId4" Type="http://schemas.openxmlformats.org/officeDocument/2006/relationships/image" Target="../media/image22.sv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sv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0.emf"/><Relationship Id="rId4" Type="http://schemas.openxmlformats.org/officeDocument/2006/relationships/image" Target="../media/image22.sv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22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1.png"/><Relationship Id="rId4" Type="http://schemas.openxmlformats.org/officeDocument/2006/relationships/image" Target="../media/image22.sv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jpeg"/><Relationship Id="rId4" Type="http://schemas.openxmlformats.org/officeDocument/2006/relationships/image" Target="../media/image22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6.sv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3.png"/><Relationship Id="rId4" Type="http://schemas.openxmlformats.org/officeDocument/2006/relationships/image" Target="../media/image22.sv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support.microsoft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Relationship Id="rId4" Type="http://schemas.openxmlformats.org/officeDocument/2006/relationships/hyperlink" Target="https://www.microsoft.com/en-us/store/workshops-training-and-events/" TargetMode="Externa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745991F-3F5D-EBDD-03E8-2C83E4A78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Managing Data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FF37566-E5F6-9C4D-1DDA-08FBE0808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solidFill>
                  <a:schemeClr val="accent3"/>
                </a:solidFill>
              </a:rPr>
              <a:t>Navigating Microsoft Forms</a:t>
            </a:r>
            <a:endParaRPr lang="en-US" spc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, first-aid kit&#10;&#10;Description automatically generated">
            <a:extLst>
              <a:ext uri="{FF2B5EF4-FFF2-40B4-BE49-F238E27FC236}">
                <a16:creationId xmlns:a16="http://schemas.microsoft.com/office/drawing/2014/main" id="{BCD21565-80EC-51FD-7B0F-857E97A71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340" y="2028128"/>
            <a:ext cx="3209421" cy="280174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841F7BD5-4A74-FC30-2AA1-E3190DBF2691}"/>
              </a:ext>
            </a:extLst>
          </p:cNvPr>
          <p:cNvGrpSpPr/>
          <p:nvPr/>
        </p:nvGrpSpPr>
        <p:grpSpPr>
          <a:xfrm>
            <a:off x="6096000" y="2749034"/>
            <a:ext cx="3569888" cy="1359932"/>
            <a:chOff x="5505450" y="2552700"/>
            <a:chExt cx="3569888" cy="13599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08421A-0B60-EF84-DC55-FE3AC7D8D6FF}"/>
                </a:ext>
              </a:extLst>
            </p:cNvPr>
            <p:cNvSpPr txBox="1"/>
            <p:nvPr/>
          </p:nvSpPr>
          <p:spPr>
            <a:xfrm>
              <a:off x="5505450" y="3543300"/>
              <a:ext cx="356988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Exploring Microsoft Forms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FC6940-784D-73DF-BEBE-4EB6E050A163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4D3CCDE-9FE4-813A-89E7-A37C9CD1D3DE}"/>
              </a:ext>
            </a:extLst>
          </p:cNvPr>
          <p:cNvGrpSpPr/>
          <p:nvPr/>
        </p:nvGrpSpPr>
        <p:grpSpPr>
          <a:xfrm>
            <a:off x="588263" y="2025650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88D6A9-AD4F-00E2-FB34-ED8DCDA072F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Navigate to the Forms app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66E1DDC-58F6-669A-9324-BE6F0BA2F54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93652C9-7656-600F-E40F-7AEE6E7B2CE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E7B7E68-99A1-644D-2538-D98B75DAF37F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88251AF-C755-959A-06E7-71749E39666C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48559A49-806A-1249-FB29-BDA65AB2C6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9D05C6-02E7-7E91-3953-7BD8D583EC72}"/>
              </a:ext>
            </a:extLst>
          </p:cNvPr>
          <p:cNvGrpSpPr/>
          <p:nvPr/>
        </p:nvGrpSpPr>
        <p:grpSpPr>
          <a:xfrm>
            <a:off x="588263" y="3671856"/>
            <a:ext cx="5596128" cy="950976"/>
            <a:chOff x="4905176" y="1807580"/>
            <a:chExt cx="5596128" cy="950976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622D510-9F3A-D4BE-06B3-30F07D010478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Create a form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C3E7F39-B3AF-8F57-6B7A-49DD8FD1AA6C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E2E036F-FC9E-79FF-9064-13E1F04E402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448614C-5E53-2C9B-8868-7E51B88598D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0B1C5B88-6A92-DDA7-5AAC-2F9DF738E0B8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3" name="Graphic 22" descr="Checkmark outline">
                <a:extLst>
                  <a:ext uri="{FF2B5EF4-FFF2-40B4-BE49-F238E27FC236}">
                    <a16:creationId xmlns:a16="http://schemas.microsoft.com/office/drawing/2014/main" id="{8C0482B1-ADB5-4937-F51F-56A0718D6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E294539-6DB9-2F7A-ED91-FC305516C4CB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BE7BB4E-875C-EB30-4AF6-B4C88A498564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Add your content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AD1B915-D1A9-0E80-772B-5DB4043D5B1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389E759-EC54-40BC-1F80-168E38832CA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7A3BBDBB-E534-CB98-BAC8-B99AF24AF5D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E90BACD3-E919-500B-763C-B8A85F4546C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0" name="Graphic 29" descr="Checkmark outline">
                <a:extLst>
                  <a:ext uri="{FF2B5EF4-FFF2-40B4-BE49-F238E27FC236}">
                    <a16:creationId xmlns:a16="http://schemas.microsoft.com/office/drawing/2014/main" id="{69BFD977-CD1D-8A82-A3F3-60A9D254A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41" name="Google Shape;168;p28">
            <a:extLst>
              <a:ext uri="{FF2B5EF4-FFF2-40B4-BE49-F238E27FC236}">
                <a16:creationId xmlns:a16="http://schemas.microsoft.com/office/drawing/2014/main" id="{55BAB732-841B-7CF1-44DB-C80855069E5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8281"/>
          <a:stretch/>
        </p:blipFill>
        <p:spPr>
          <a:xfrm>
            <a:off x="7105650" y="0"/>
            <a:ext cx="508635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Title 9">
            <a:extLst>
              <a:ext uri="{FF2B5EF4-FFF2-40B4-BE49-F238E27FC236}">
                <a16:creationId xmlns:a16="http://schemas.microsoft.com/office/drawing/2014/main" id="{2FC74568-2F58-E6C1-78A2-C3E329F17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553998"/>
          </a:xfrm>
        </p:spPr>
        <p:txBody>
          <a:bodyPr/>
          <a:lstStyle/>
          <a:p>
            <a:r>
              <a:rPr lang="en-US" sz="3600" spc="0" dirty="0">
                <a:solidFill>
                  <a:schemeClr val="tx2"/>
                </a:solidFill>
              </a:rPr>
              <a:t>Create your first form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52043DAE-490C-0C1A-55D5-875449270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solidFill>
                  <a:schemeClr val="accent3"/>
                </a:solidFill>
              </a:rPr>
              <a:t>Creating Your First Form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2909BBB-586F-E9D9-9085-71765383B73B}"/>
              </a:ext>
            </a:extLst>
          </p:cNvPr>
          <p:cNvGrpSpPr/>
          <p:nvPr/>
        </p:nvGrpSpPr>
        <p:grpSpPr>
          <a:xfrm>
            <a:off x="5624946" y="2942998"/>
            <a:ext cx="6567054" cy="1729264"/>
            <a:chOff x="5505450" y="2552700"/>
            <a:chExt cx="3826329" cy="1729264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F5AE9A3-DB58-FB48-63FF-85BB0C4ACD30}"/>
                </a:ext>
              </a:extLst>
            </p:cNvPr>
            <p:cNvSpPr txBox="1"/>
            <p:nvPr/>
          </p:nvSpPr>
          <p:spPr>
            <a:xfrm>
              <a:off x="5505450" y="3543300"/>
              <a:ext cx="3826329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Collecting information with Microsoft Forms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6EDA31-8F91-8A6B-7296-6658A95FE44D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3790B68-0C56-B08A-2B0C-6E1F801ED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9A7C4BA-EF92-9AEB-C6AB-6854581C2512}"/>
              </a:ext>
            </a:extLst>
          </p:cNvPr>
          <p:cNvGrpSpPr/>
          <p:nvPr/>
        </p:nvGrpSpPr>
        <p:grpSpPr>
          <a:xfrm>
            <a:off x="754518" y="2801504"/>
            <a:ext cx="5596128" cy="950976"/>
            <a:chOff x="4905176" y="1807580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5A17BF-9286-0749-95B7-02B6CD9E8C53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Create a form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128717F-8502-E1E3-14A0-A3FE6EEE5845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BC76059-13E1-D5D6-13FB-EB94FBF0FB7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CEC458E-6828-6517-8FE5-2F6533F1456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26B9F642-C8AE-4B0B-B56F-98E79006C3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0B8FF1D9-5564-A894-61F7-E96CD4EF1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27" name="Title 9">
            <a:extLst>
              <a:ext uri="{FF2B5EF4-FFF2-40B4-BE49-F238E27FC236}">
                <a16:creationId xmlns:a16="http://schemas.microsoft.com/office/drawing/2014/main" id="{C1FE24B1-BDAE-9528-45E2-316E6085C709}"/>
              </a:ext>
            </a:extLst>
          </p:cNvPr>
          <p:cNvSpPr txBox="1">
            <a:spLocks/>
          </p:cNvSpPr>
          <p:nvPr/>
        </p:nvSpPr>
        <p:spPr>
          <a:xfrm>
            <a:off x="754518" y="1361642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buClrTx/>
              <a:buFontTx/>
            </a:pPr>
            <a:r>
              <a:rPr lang="en-US" sz="3600" spc="0" dirty="0">
                <a:solidFill>
                  <a:schemeClr val="tx2"/>
                </a:solidFill>
              </a:rPr>
              <a:t>Explore Microsoft Forms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EDEC67F-F291-2E32-E963-F0B8C0A64376}"/>
              </a:ext>
            </a:extLst>
          </p:cNvPr>
          <p:cNvGrpSpPr/>
          <p:nvPr/>
        </p:nvGrpSpPr>
        <p:grpSpPr>
          <a:xfrm>
            <a:off x="754518" y="4058252"/>
            <a:ext cx="5596128" cy="950976"/>
            <a:chOff x="4905176" y="1807580"/>
            <a:chExt cx="5596128" cy="9509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A4C56536-A704-56C3-3FBE-FD1D21F74DB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Add new questions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ECCCF9F8-6B44-7B6B-84C7-BBDBE23D885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302BA3EA-8473-77B1-6821-7B6A6C4E49F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5C5A5AF0-A1B2-2066-B469-EFDD77594DE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129E6C25-B604-9C92-D9AC-A838DC38862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2" name="Graphic 31" descr="Checkmark outline">
                <a:extLst>
                  <a:ext uri="{FF2B5EF4-FFF2-40B4-BE49-F238E27FC236}">
                    <a16:creationId xmlns:a16="http://schemas.microsoft.com/office/drawing/2014/main" id="{9D63241D-C8DD-44B2-15DE-F792865DC8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34FD977B-692E-172B-79EB-F0F440224E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5" r="1257"/>
          <a:stretch/>
        </p:blipFill>
        <p:spPr>
          <a:xfrm>
            <a:off x="7108722" y="14944"/>
            <a:ext cx="5083277" cy="6828112"/>
          </a:xfrm>
          <a:custGeom>
            <a:avLst/>
            <a:gdLst>
              <a:gd name="connsiteX0" fmla="*/ 0 w 5083277"/>
              <a:gd name="connsiteY0" fmla="*/ 0 h 6828112"/>
              <a:gd name="connsiteX1" fmla="*/ 5083277 w 5083277"/>
              <a:gd name="connsiteY1" fmla="*/ 0 h 6828112"/>
              <a:gd name="connsiteX2" fmla="*/ 5083277 w 5083277"/>
              <a:gd name="connsiteY2" fmla="*/ 6828112 h 6828112"/>
              <a:gd name="connsiteX3" fmla="*/ 0 w 5083277"/>
              <a:gd name="connsiteY3" fmla="*/ 6828112 h 682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3277" h="6828112">
                <a:moveTo>
                  <a:pt x="0" y="0"/>
                </a:moveTo>
                <a:lnTo>
                  <a:pt x="5083277" y="0"/>
                </a:lnTo>
                <a:lnTo>
                  <a:pt x="5083277" y="6828112"/>
                </a:lnTo>
                <a:lnTo>
                  <a:pt x="0" y="6828112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8FC546A-3EEA-0E0F-1B13-D3C708CC9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solidFill>
                  <a:schemeClr val="accent3"/>
                </a:solidFill>
              </a:rPr>
              <a:t>Customizing Your Forms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09FC1E90-43D6-B253-7183-0F1A1A1D1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DE473F0-191E-F2C2-4BF9-D2539C43393B}"/>
              </a:ext>
            </a:extLst>
          </p:cNvPr>
          <p:cNvGrpSpPr/>
          <p:nvPr/>
        </p:nvGrpSpPr>
        <p:grpSpPr>
          <a:xfrm>
            <a:off x="6057900" y="2749034"/>
            <a:ext cx="2830903" cy="1359932"/>
            <a:chOff x="5505450" y="2552700"/>
            <a:chExt cx="2830903" cy="135993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9D76CB-2892-4782-8B61-F39915C53F06}"/>
                </a:ext>
              </a:extLst>
            </p:cNvPr>
            <p:cNvSpPr txBox="1"/>
            <p:nvPr/>
          </p:nvSpPr>
          <p:spPr>
            <a:xfrm>
              <a:off x="5505450" y="3543300"/>
              <a:ext cx="280846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Customizing Surveys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80ADFFB-D880-9465-75C0-73196600B516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B436D6DA-E401-585C-6777-42BE23B6F3B6}"/>
              </a:ext>
            </a:extLst>
          </p:cNvPr>
          <p:cNvGrpSpPr/>
          <p:nvPr/>
        </p:nvGrpSpPr>
        <p:grpSpPr>
          <a:xfrm>
            <a:off x="6010654" y="1428750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07BBB99-0A9D-8627-9A42-82C2F97AC60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Set the required fields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50B32FD-5771-5017-63BB-42231DCFEA1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5E295E-5BF2-6913-FFA4-9DE3D1DD915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FBA1513-32E9-DCD6-47FA-FB5576A403F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0E37F062-4CBA-4E56-9743-2ADF9CE49A6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93F181A8-7A80-59FF-FF57-7E2DAD4915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133356-CA40-E7D2-12E2-9E46E2AB3BE4}"/>
              </a:ext>
            </a:extLst>
          </p:cNvPr>
          <p:cNvGrpSpPr/>
          <p:nvPr/>
        </p:nvGrpSpPr>
        <p:grpSpPr>
          <a:xfrm>
            <a:off x="6010654" y="2726245"/>
            <a:ext cx="5596128" cy="950976"/>
            <a:chOff x="4905176" y="1807580"/>
            <a:chExt cx="5596128" cy="95097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77A90B4-BE1D-2ECA-BC9F-D3028AB9252A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Organize into sections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8CB7814-10A1-F5DD-CB0C-AB85F557CC7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88FB548F-B216-4FBB-5A07-B61C98C4A58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FACF62F-A09B-A5E5-ACAE-CDFA3D1B086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8FEF458F-DE1F-41D3-426B-F866C7D0E27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4" name="Graphic 23" descr="Checkmark outline">
                <a:extLst>
                  <a:ext uri="{FF2B5EF4-FFF2-40B4-BE49-F238E27FC236}">
                    <a16:creationId xmlns:a16="http://schemas.microsoft.com/office/drawing/2014/main" id="{0C3D909C-983E-FEE1-1B31-A6B68F73A0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51C0595-DBC9-321C-FB11-0089C78CD9A4}"/>
              </a:ext>
            </a:extLst>
          </p:cNvPr>
          <p:cNvGrpSpPr/>
          <p:nvPr/>
        </p:nvGrpSpPr>
        <p:grpSpPr>
          <a:xfrm>
            <a:off x="6010654" y="4023740"/>
            <a:ext cx="5596128" cy="950976"/>
            <a:chOff x="4905176" y="1807580"/>
            <a:chExt cx="5596128" cy="950976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5A247D5-7B26-2211-C2B8-0F85D2340AB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Add branching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7266831-64FA-7D8B-8857-65763D6E9971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E4F6A64-A759-FCAE-D18D-279CB03558F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99AC992D-B442-558F-ADEE-919F47BD829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979F44FD-A8D8-3E17-A1A7-6EE119A7A42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1" name="Graphic 30" descr="Checkmark outline">
                <a:extLst>
                  <a:ext uri="{FF2B5EF4-FFF2-40B4-BE49-F238E27FC236}">
                    <a16:creationId xmlns:a16="http://schemas.microsoft.com/office/drawing/2014/main" id="{D17933D8-E6E0-3875-CDFB-DF06F5F4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A00F8FD-26B4-BF92-E247-C1D612984D1D}"/>
              </a:ext>
            </a:extLst>
          </p:cNvPr>
          <p:cNvGrpSpPr/>
          <p:nvPr/>
        </p:nvGrpSpPr>
        <p:grpSpPr>
          <a:xfrm>
            <a:off x="6010654" y="5321236"/>
            <a:ext cx="5596128" cy="950976"/>
            <a:chOff x="4905176" y="1807580"/>
            <a:chExt cx="5596128" cy="95097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34E643D-60F9-DAA9-F1A7-1E3A34C27A4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Test the survey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822B6E8-EDC6-2144-3BBC-4F9F76C4DDA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4DC28697-BE0A-7A1F-7A24-FB5EED170D4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A633501-3E29-E25B-8FAD-35E6DC8EF3B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79A2B18B-B4FB-61DE-B50B-C0FFA69D3C4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8" name="Graphic 37" descr="Checkmark outline">
                <a:extLst>
                  <a:ext uri="{FF2B5EF4-FFF2-40B4-BE49-F238E27FC236}">
                    <a16:creationId xmlns:a16="http://schemas.microsoft.com/office/drawing/2014/main" id="{3F3F00E6-3A85-7628-0784-C800448BD5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4" name="Title 9">
            <a:extLst>
              <a:ext uri="{FF2B5EF4-FFF2-40B4-BE49-F238E27FC236}">
                <a16:creationId xmlns:a16="http://schemas.microsoft.com/office/drawing/2014/main" id="{AA132736-A8C8-F024-612F-1B41EFA4F4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1" y="585788"/>
            <a:ext cx="5551488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Customize your survey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597B6676-F18A-65EE-4685-0B5EBB5563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E7F8450-1525-95F5-C972-98F490049F9F}"/>
              </a:ext>
            </a:extLst>
          </p:cNvPr>
          <p:cNvGrpSpPr/>
          <p:nvPr/>
        </p:nvGrpSpPr>
        <p:grpSpPr>
          <a:xfrm>
            <a:off x="584200" y="2038434"/>
            <a:ext cx="5596128" cy="950976"/>
            <a:chOff x="4905176" y="1807580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486152-CEBE-C84D-6DFE-14B66C0BD24C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Set the required questions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B3AD5A-F1A4-D9F8-F1DF-BEDE409B2037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CCA29D0-C0A0-E0FC-2C53-DCFF2A88CA3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3BA0E5A-AFE9-2CD2-9C38-AFFB2BB2780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3F31E04-07A9-52A7-E36D-6279FA2607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EEC490C3-C65D-AB8F-C19E-AFEACCF1F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0BE90C-9000-E2A0-4E6E-31F9C9100611}"/>
              </a:ext>
            </a:extLst>
          </p:cNvPr>
          <p:cNvGrpSpPr/>
          <p:nvPr/>
        </p:nvGrpSpPr>
        <p:grpSpPr>
          <a:xfrm>
            <a:off x="584200" y="3345023"/>
            <a:ext cx="5596128" cy="950976"/>
            <a:chOff x="4905176" y="1807580"/>
            <a:chExt cx="5596128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162399-0501-27EF-D93C-D23276335BD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Add branching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EDCA97-3107-201D-0F4C-7C1BBD1316CD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FAD41AF-0199-C884-2D31-6ACDED05174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06593AE-5DA8-56AB-5471-757E973FB19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07C26AD-CD9F-BE39-02AE-F71AE41B21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FF6ECECA-DA7D-2D9B-77EE-A22580C52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4B786D-3D0E-23BA-2CFA-901F541A2ED5}"/>
              </a:ext>
            </a:extLst>
          </p:cNvPr>
          <p:cNvGrpSpPr/>
          <p:nvPr/>
        </p:nvGrpSpPr>
        <p:grpSpPr>
          <a:xfrm>
            <a:off x="584200" y="4651612"/>
            <a:ext cx="5596128" cy="950976"/>
            <a:chOff x="4905176" y="1807580"/>
            <a:chExt cx="5596128" cy="9509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1655DB-7411-C264-7584-61E7AD9741E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Gather test data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1870DF-FD1B-F302-3882-417F83124DD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51DED53-EB80-5146-87D0-7A82E85E593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01101B0-9AC7-F523-8343-F11248F24F6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3E37EB4-EDE4-91DA-DF84-12488A3D93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2" name="Graphic 31" descr="Checkmark outline">
                <a:extLst>
                  <a:ext uri="{FF2B5EF4-FFF2-40B4-BE49-F238E27FC236}">
                    <a16:creationId xmlns:a16="http://schemas.microsoft.com/office/drawing/2014/main" id="{13529E24-9A58-4575-8FFF-E8F4DDFF1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2" name="Title 9">
            <a:extLst>
              <a:ext uri="{FF2B5EF4-FFF2-40B4-BE49-F238E27FC236}">
                <a16:creationId xmlns:a16="http://schemas.microsoft.com/office/drawing/2014/main" id="{F82E5619-DA95-6BF5-D19C-C0B4F1CF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585788"/>
            <a:ext cx="6864391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Customize your survey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4EA0780-5CD1-71A0-4B10-082BEF032E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15" t="107" r="2119" b="176"/>
          <a:stretch/>
        </p:blipFill>
        <p:spPr>
          <a:xfrm>
            <a:off x="7162800" y="0"/>
            <a:ext cx="5029200" cy="6858000"/>
          </a:xfrm>
          <a:custGeom>
            <a:avLst/>
            <a:gdLst>
              <a:gd name="connsiteX0" fmla="*/ 0 w 5029200"/>
              <a:gd name="connsiteY0" fmla="*/ 0 h 6858000"/>
              <a:gd name="connsiteX1" fmla="*/ 5029200 w 5029200"/>
              <a:gd name="connsiteY1" fmla="*/ 0 h 6858000"/>
              <a:gd name="connsiteX2" fmla="*/ 5029200 w 5029200"/>
              <a:gd name="connsiteY2" fmla="*/ 6858000 h 6858000"/>
              <a:gd name="connsiteX3" fmla="*/ 0 w 5029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29200" h="6858000">
                <a:moveTo>
                  <a:pt x="0" y="0"/>
                </a:moveTo>
                <a:lnTo>
                  <a:pt x="5029200" y="0"/>
                </a:lnTo>
                <a:lnTo>
                  <a:pt x="50292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19C0E4C-1496-871E-EB75-622F300E261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5077" t="13930" r="5090" b="14218"/>
          <a:stretch/>
        </p:blipFill>
        <p:spPr>
          <a:xfrm>
            <a:off x="4308857" y="965200"/>
            <a:ext cx="7294880" cy="4927600"/>
          </a:xfrm>
          <a:custGeom>
            <a:avLst/>
            <a:gdLst>
              <a:gd name="connsiteX0" fmla="*/ 0 w 7294880"/>
              <a:gd name="connsiteY0" fmla="*/ 0 h 4927600"/>
              <a:gd name="connsiteX1" fmla="*/ 7294880 w 7294880"/>
              <a:gd name="connsiteY1" fmla="*/ 0 h 4927600"/>
              <a:gd name="connsiteX2" fmla="*/ 7294880 w 7294880"/>
              <a:gd name="connsiteY2" fmla="*/ 4927600 h 4927600"/>
              <a:gd name="connsiteX3" fmla="*/ 0 w 7294880"/>
              <a:gd name="connsiteY3" fmla="*/ 4927600 h 492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4880" h="4927600">
                <a:moveTo>
                  <a:pt x="0" y="0"/>
                </a:moveTo>
                <a:lnTo>
                  <a:pt x="7294880" y="0"/>
                </a:lnTo>
                <a:lnTo>
                  <a:pt x="7294880" y="4927600"/>
                </a:lnTo>
                <a:lnTo>
                  <a:pt x="0" y="49276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34D3BE79-F30C-B9FD-DD93-A4093C518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875002"/>
            <a:ext cx="3519714" cy="1107996"/>
          </a:xfr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Managing and automating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8319CF6F-47DA-6B54-A287-62FB4E295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>
                <a:solidFill>
                  <a:schemeClr val="accent3"/>
                </a:solidFill>
              </a:rPr>
              <a:t>Gathering Survey Data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96B5841-0367-F5F2-0FF3-5F8CFE4A4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C41CA99-5634-03F3-38EE-FC4D2FE6CC06}"/>
              </a:ext>
            </a:extLst>
          </p:cNvPr>
          <p:cNvGrpSpPr/>
          <p:nvPr/>
        </p:nvGrpSpPr>
        <p:grpSpPr>
          <a:xfrm>
            <a:off x="6057900" y="2749034"/>
            <a:ext cx="2830903" cy="1359932"/>
            <a:chOff x="5505450" y="2552700"/>
            <a:chExt cx="2830903" cy="13599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3F4A8FA-7E85-51A9-4ECF-1A72664AC9B4}"/>
                </a:ext>
              </a:extLst>
            </p:cNvPr>
            <p:cNvSpPr txBox="1"/>
            <p:nvPr/>
          </p:nvSpPr>
          <p:spPr>
            <a:xfrm>
              <a:off x="5505450" y="3543300"/>
              <a:ext cx="2117567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Sharing surveys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8E63536-201E-29BF-ACB4-E2535AA34504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2C588D5-D258-BEC6-756B-B03622BFA2DB}"/>
              </a:ext>
            </a:extLst>
          </p:cNvPr>
          <p:cNvGrpSpPr/>
          <p:nvPr/>
        </p:nvGrpSpPr>
        <p:grpSpPr>
          <a:xfrm>
            <a:off x="6013260" y="1428750"/>
            <a:ext cx="5596128" cy="950976"/>
            <a:chOff x="4905176" y="1807580"/>
            <a:chExt cx="5596128" cy="95097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17056B-00D3-1CF1-2037-968ADFFA27D1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Link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CD234D5-472B-0D5F-F8D1-7FE8B46E4FB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64F1B46B-877C-7BE1-BE6F-2C8AD41F9EA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E3968CD-C3F1-95BF-6DB6-7A1A78D9821C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9E615B37-8DA4-890C-143E-2AE1D141B84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9" name="Graphic 18" descr="Checkmark outline">
                <a:extLst>
                  <a:ext uri="{FF2B5EF4-FFF2-40B4-BE49-F238E27FC236}">
                    <a16:creationId xmlns:a16="http://schemas.microsoft.com/office/drawing/2014/main" id="{7702ABDF-83B4-77C3-D6F1-EAF9DC7FF5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A2C6A8-E512-23A2-BAFE-EB8D62B30E2C}"/>
              </a:ext>
            </a:extLst>
          </p:cNvPr>
          <p:cNvGrpSpPr/>
          <p:nvPr/>
        </p:nvGrpSpPr>
        <p:grpSpPr>
          <a:xfrm>
            <a:off x="6013260" y="2725187"/>
            <a:ext cx="5596128" cy="950976"/>
            <a:chOff x="4905176" y="1807580"/>
            <a:chExt cx="5596128" cy="95097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AA351EA-088C-0505-47BF-7311106C9084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QR code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AB57581-AC1A-3C68-B400-C951B8E33D8E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C549388-748C-1F95-34A6-0AB7EC7AFF54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CF3855D0-9EC3-0143-6FFB-E6960240D4F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26FCB6C9-AE48-36BD-10E9-0599202E032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6" name="Graphic 25" descr="Checkmark outline">
                <a:extLst>
                  <a:ext uri="{FF2B5EF4-FFF2-40B4-BE49-F238E27FC236}">
                    <a16:creationId xmlns:a16="http://schemas.microsoft.com/office/drawing/2014/main" id="{C744A554-C849-A8EE-B038-79926DC4C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43A5778-176E-00B6-D7B6-CF41742D5BC8}"/>
              </a:ext>
            </a:extLst>
          </p:cNvPr>
          <p:cNvGrpSpPr/>
          <p:nvPr/>
        </p:nvGrpSpPr>
        <p:grpSpPr>
          <a:xfrm>
            <a:off x="6013260" y="4021624"/>
            <a:ext cx="5596128" cy="950976"/>
            <a:chOff x="4905176" y="1807580"/>
            <a:chExt cx="5596128" cy="95097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E734DA-1816-B24D-0321-A1649CFE3529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Embed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F8368E8-E290-1F53-BF4B-B991F35C72E9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31DF8CB-CC8E-FBE3-F530-D03BBAE125B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BA20000A-BED3-1835-C89C-CA5F86096099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2A00556C-9494-F9B8-76EA-489ABCE1E50D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3" name="Graphic 32" descr="Checkmark outline">
                <a:extLst>
                  <a:ext uri="{FF2B5EF4-FFF2-40B4-BE49-F238E27FC236}">
                    <a16:creationId xmlns:a16="http://schemas.microsoft.com/office/drawing/2014/main" id="{6FFF219A-3280-5B46-C0DA-43BEECF6F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FB87CF-6960-98D8-EC9C-6AF6A6EDA7AA}"/>
              </a:ext>
            </a:extLst>
          </p:cNvPr>
          <p:cNvGrpSpPr/>
          <p:nvPr/>
        </p:nvGrpSpPr>
        <p:grpSpPr>
          <a:xfrm>
            <a:off x="6013260" y="5318062"/>
            <a:ext cx="5596128" cy="950976"/>
            <a:chOff x="4905176" y="1807580"/>
            <a:chExt cx="5596128" cy="950976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51D0C46-9855-5268-2B28-0266C7794F26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Email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7159FE69-2EC2-9274-30F2-FC635F9851C0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B9B24BE-C38F-DA44-8F38-F3E614D50657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BCE8A2B-8D0A-0C33-FE7B-D598705930F3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65C35348-4273-0BD4-66E7-3E61EA4D8037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0" name="Graphic 39" descr="Checkmark outline">
                <a:extLst>
                  <a:ext uri="{FF2B5EF4-FFF2-40B4-BE49-F238E27FC236}">
                    <a16:creationId xmlns:a16="http://schemas.microsoft.com/office/drawing/2014/main" id="{CBF4B568-69ED-DC24-C3E0-4EB2DD1013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CD536052-34D3-10ED-525F-6C16FDBB198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99" t="6985" r="7160" b="10073"/>
          <a:stretch/>
        </p:blipFill>
        <p:spPr>
          <a:xfrm>
            <a:off x="1974850" y="2082800"/>
            <a:ext cx="2692400" cy="2692400"/>
          </a:xfrm>
          <a:prstGeom prst="rect">
            <a:avLst/>
          </a:prstGeom>
        </p:spPr>
      </p:pic>
      <p:sp>
        <p:nvSpPr>
          <p:cNvPr id="44" name="Title 9">
            <a:extLst>
              <a:ext uri="{FF2B5EF4-FFF2-40B4-BE49-F238E27FC236}">
                <a16:creationId xmlns:a16="http://schemas.microsoft.com/office/drawing/2014/main" id="{88F66F66-3BB9-54FA-703F-49DA24455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0" y="585788"/>
            <a:ext cx="6864391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Sharing a Form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E7F8450-1525-95F5-C972-98F490049F9F}"/>
              </a:ext>
            </a:extLst>
          </p:cNvPr>
          <p:cNvGrpSpPr/>
          <p:nvPr/>
        </p:nvGrpSpPr>
        <p:grpSpPr>
          <a:xfrm>
            <a:off x="584200" y="2053674"/>
            <a:ext cx="5596128" cy="950976"/>
            <a:chOff x="4905176" y="1807580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486152-CEBE-C84D-6DFE-14B66C0BD24C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Finalize a survey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B3AD5A-F1A4-D9F8-F1DF-BEDE409B2037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CCA29D0-C0A0-E0FC-2C53-DCFF2A88CA3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3BA0E5A-AFE9-2CD2-9C38-AFFB2BB2780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F3F31E04-07A9-52A7-E36D-6279FA2607E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EEC490C3-C65D-AB8F-C19E-AFEACCF1F2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70BE90C-9000-E2A0-4E6E-31F9C9100611}"/>
              </a:ext>
            </a:extLst>
          </p:cNvPr>
          <p:cNvGrpSpPr/>
          <p:nvPr/>
        </p:nvGrpSpPr>
        <p:grpSpPr>
          <a:xfrm>
            <a:off x="584200" y="3345023"/>
            <a:ext cx="5596128" cy="950976"/>
            <a:chOff x="4905176" y="1807580"/>
            <a:chExt cx="5596128" cy="950976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4162399-0501-27EF-D93C-D23276335BD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Share a link</a:t>
              </a:r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4EDCA97-3107-201D-0F4C-7C1BBD1316CD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2FAD41AF-0199-C884-2D31-6ACDED051746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606593AE-5DA8-56AB-5471-757E973FB19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E07C26AD-CD9F-BE39-02AE-F71AE41B21B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5" name="Graphic 24" descr="Checkmark outline">
                <a:extLst>
                  <a:ext uri="{FF2B5EF4-FFF2-40B4-BE49-F238E27FC236}">
                    <a16:creationId xmlns:a16="http://schemas.microsoft.com/office/drawing/2014/main" id="{FF6ECECA-DA7D-2D9B-77EE-A22580C52F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24B786D-3D0E-23BA-2CFA-901F541A2ED5}"/>
              </a:ext>
            </a:extLst>
          </p:cNvPr>
          <p:cNvGrpSpPr/>
          <p:nvPr/>
        </p:nvGrpSpPr>
        <p:grpSpPr>
          <a:xfrm>
            <a:off x="584200" y="4651612"/>
            <a:ext cx="5596128" cy="950976"/>
            <a:chOff x="4905176" y="1807580"/>
            <a:chExt cx="5596128" cy="950976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11655DB-7411-C264-7584-61E7AD9741E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Review responses</a:t>
              </a:r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41870DF-FD1B-F302-3882-417F83124DDB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51DED53-EB80-5146-87D0-7A82E85E593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F01101B0-9AC7-F523-8343-F11248F24F67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E3E37EB4-EDE4-91DA-DF84-12488A3D93F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2" name="Graphic 31" descr="Checkmark outline">
                <a:extLst>
                  <a:ext uri="{FF2B5EF4-FFF2-40B4-BE49-F238E27FC236}">
                    <a16:creationId xmlns:a16="http://schemas.microsoft.com/office/drawing/2014/main" id="{13529E24-9A58-4575-8FFF-E8F4DDFF1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2" name="Title 9">
            <a:extLst>
              <a:ext uri="{FF2B5EF4-FFF2-40B4-BE49-F238E27FC236}">
                <a16:creationId xmlns:a16="http://schemas.microsoft.com/office/drawing/2014/main" id="{F82E5619-DA95-6BF5-D19C-C0B4F1CF3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35" y="585788"/>
            <a:ext cx="6864391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Gather Survey Responses</a:t>
            </a:r>
          </a:p>
        </p:txBody>
      </p:sp>
      <p:pic>
        <p:nvPicPr>
          <p:cNvPr id="35" name="Google Shape;244;p42">
            <a:extLst>
              <a:ext uri="{FF2B5EF4-FFF2-40B4-BE49-F238E27FC236}">
                <a16:creationId xmlns:a16="http://schemas.microsoft.com/office/drawing/2014/main" id="{447C4929-7DEB-60BD-6D72-394279E6F2A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8625"/>
          <a:stretch/>
        </p:blipFill>
        <p:spPr>
          <a:xfrm>
            <a:off x="7147560" y="15240"/>
            <a:ext cx="5044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303415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BC7D7-9A2F-9BC8-346B-75A7C3A3A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Collaborating on Forms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2">
            <a:extLst>
              <a:ext uri="{FF2B5EF4-FFF2-40B4-BE49-F238E27FC236}">
                <a16:creationId xmlns:a16="http://schemas.microsoft.com/office/drawing/2014/main" id="{272D2641-BBA3-7F34-8577-DDA88627E08B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08914" y="1849391"/>
            <a:ext cx="4824272" cy="2907282"/>
            <a:chOff x="2593" y="2668"/>
            <a:chExt cx="1593" cy="960"/>
          </a:xfrm>
        </p:grpSpPr>
        <p:sp>
          <p:nvSpPr>
            <p:cNvPr id="16" name="AutoShape 11">
              <a:extLst>
                <a:ext uri="{FF2B5EF4-FFF2-40B4-BE49-F238E27FC236}">
                  <a16:creationId xmlns:a16="http://schemas.microsoft.com/office/drawing/2014/main" id="{838813D6-5036-152F-EE81-E98B31C94684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593" y="2668"/>
              <a:ext cx="1593" cy="9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338BBE0-3B6E-E2B0-2A5D-CC373FD3B9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" y="2740"/>
              <a:ext cx="431" cy="430"/>
            </a:xfrm>
            <a:custGeom>
              <a:avLst/>
              <a:gdLst>
                <a:gd name="T0" fmla="*/ 53 w 106"/>
                <a:gd name="T1" fmla="*/ 106 h 106"/>
                <a:gd name="T2" fmla="*/ 53 w 106"/>
                <a:gd name="T3" fmla="*/ 106 h 106"/>
                <a:gd name="T4" fmla="*/ 106 w 106"/>
                <a:gd name="T5" fmla="*/ 53 h 106"/>
                <a:gd name="T6" fmla="*/ 75 w 106"/>
                <a:gd name="T7" fmla="*/ 5 h 106"/>
                <a:gd name="T8" fmla="*/ 53 w 106"/>
                <a:gd name="T9" fmla="*/ 0 h 106"/>
                <a:gd name="T10" fmla="*/ 31 w 106"/>
                <a:gd name="T11" fmla="*/ 5 h 106"/>
                <a:gd name="T12" fmla="*/ 0 w 106"/>
                <a:gd name="T13" fmla="*/ 53 h 106"/>
                <a:gd name="T14" fmla="*/ 53 w 106"/>
                <a:gd name="T1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6" h="106">
                  <a:moveTo>
                    <a:pt x="53" y="106"/>
                  </a:moveTo>
                  <a:lnTo>
                    <a:pt x="53" y="106"/>
                  </a:lnTo>
                  <a:cubicBezTo>
                    <a:pt x="82" y="106"/>
                    <a:pt x="106" y="83"/>
                    <a:pt x="106" y="53"/>
                  </a:cubicBezTo>
                  <a:cubicBezTo>
                    <a:pt x="106" y="31"/>
                    <a:pt x="93" y="13"/>
                    <a:pt x="75" y="5"/>
                  </a:cubicBezTo>
                  <a:cubicBezTo>
                    <a:pt x="68" y="2"/>
                    <a:pt x="61" y="0"/>
                    <a:pt x="53" y="0"/>
                  </a:cubicBezTo>
                  <a:cubicBezTo>
                    <a:pt x="45" y="0"/>
                    <a:pt x="38" y="2"/>
                    <a:pt x="31" y="5"/>
                  </a:cubicBezTo>
                  <a:cubicBezTo>
                    <a:pt x="13" y="13"/>
                    <a:pt x="0" y="31"/>
                    <a:pt x="0" y="53"/>
                  </a:cubicBezTo>
                  <a:cubicBezTo>
                    <a:pt x="0" y="83"/>
                    <a:pt x="24" y="106"/>
                    <a:pt x="53" y="106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144E2049-F75B-3F0E-B206-21A3D8400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7" y="3223"/>
              <a:ext cx="649" cy="325"/>
            </a:xfrm>
            <a:custGeom>
              <a:avLst/>
              <a:gdLst>
                <a:gd name="T0" fmla="*/ 80 w 160"/>
                <a:gd name="T1" fmla="*/ 0 h 80"/>
                <a:gd name="T2" fmla="*/ 80 w 160"/>
                <a:gd name="T3" fmla="*/ 0 h 80"/>
                <a:gd name="T4" fmla="*/ 0 w 160"/>
                <a:gd name="T5" fmla="*/ 80 h 80"/>
                <a:gd name="T6" fmla="*/ 160 w 160"/>
                <a:gd name="T7" fmla="*/ 80 h 80"/>
                <a:gd name="T8" fmla="*/ 80 w 160"/>
                <a:gd name="T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80">
                  <a:moveTo>
                    <a:pt x="80" y="0"/>
                  </a:moveTo>
                  <a:lnTo>
                    <a:pt x="80" y="0"/>
                  </a:lnTo>
                  <a:cubicBezTo>
                    <a:pt x="36" y="0"/>
                    <a:pt x="0" y="36"/>
                    <a:pt x="0" y="80"/>
                  </a:cubicBezTo>
                  <a:lnTo>
                    <a:pt x="160" y="80"/>
                  </a:lnTo>
                  <a:cubicBezTo>
                    <a:pt x="160" y="36"/>
                    <a:pt x="124" y="0"/>
                    <a:pt x="8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BBBED7A5-564D-6BD3-86A2-DBDEAD40E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" y="3333"/>
              <a:ext cx="304" cy="215"/>
            </a:xfrm>
            <a:custGeom>
              <a:avLst/>
              <a:gdLst>
                <a:gd name="T0" fmla="*/ 0 w 75"/>
                <a:gd name="T1" fmla="*/ 53 h 53"/>
                <a:gd name="T2" fmla="*/ 0 w 75"/>
                <a:gd name="T3" fmla="*/ 53 h 53"/>
                <a:gd name="T4" fmla="*/ 63 w 75"/>
                <a:gd name="T5" fmla="*/ 53 h 53"/>
                <a:gd name="T6" fmla="*/ 63 w 75"/>
                <a:gd name="T7" fmla="*/ 53 h 53"/>
                <a:gd name="T8" fmla="*/ 75 w 75"/>
                <a:gd name="T9" fmla="*/ 5 h 53"/>
                <a:gd name="T10" fmla="*/ 54 w 75"/>
                <a:gd name="T11" fmla="*/ 0 h 53"/>
                <a:gd name="T12" fmla="*/ 0 w 75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53">
                  <a:moveTo>
                    <a:pt x="0" y="53"/>
                  </a:moveTo>
                  <a:lnTo>
                    <a:pt x="0" y="53"/>
                  </a:lnTo>
                  <a:lnTo>
                    <a:pt x="63" y="53"/>
                  </a:lnTo>
                  <a:lnTo>
                    <a:pt x="63" y="53"/>
                  </a:lnTo>
                  <a:cubicBezTo>
                    <a:pt x="63" y="36"/>
                    <a:pt x="67" y="19"/>
                    <a:pt x="75" y="5"/>
                  </a:cubicBezTo>
                  <a:cubicBezTo>
                    <a:pt x="68" y="2"/>
                    <a:pt x="61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8F65D42-48A8-A23B-D598-E9318E0F9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" y="2955"/>
              <a:ext cx="325" cy="325"/>
            </a:xfrm>
            <a:custGeom>
              <a:avLst/>
              <a:gdLst>
                <a:gd name="T0" fmla="*/ 40 w 80"/>
                <a:gd name="T1" fmla="*/ 0 h 80"/>
                <a:gd name="T2" fmla="*/ 40 w 80"/>
                <a:gd name="T3" fmla="*/ 0 h 80"/>
                <a:gd name="T4" fmla="*/ 0 w 80"/>
                <a:gd name="T5" fmla="*/ 40 h 80"/>
                <a:gd name="T6" fmla="*/ 14 w 80"/>
                <a:gd name="T7" fmla="*/ 71 h 80"/>
                <a:gd name="T8" fmla="*/ 37 w 80"/>
                <a:gd name="T9" fmla="*/ 80 h 80"/>
                <a:gd name="T10" fmla="*/ 40 w 80"/>
                <a:gd name="T11" fmla="*/ 80 h 80"/>
                <a:gd name="T12" fmla="*/ 42 w 80"/>
                <a:gd name="T13" fmla="*/ 80 h 80"/>
                <a:gd name="T14" fmla="*/ 65 w 80"/>
                <a:gd name="T15" fmla="*/ 71 h 80"/>
                <a:gd name="T16" fmla="*/ 80 w 80"/>
                <a:gd name="T17" fmla="*/ 40 h 80"/>
                <a:gd name="T18" fmla="*/ 40 w 80"/>
                <a:gd name="T19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lnTo>
                    <a:pt x="40" y="0"/>
                  </a:lnTo>
                  <a:cubicBezTo>
                    <a:pt x="17" y="0"/>
                    <a:pt x="0" y="18"/>
                    <a:pt x="0" y="40"/>
                  </a:cubicBezTo>
                  <a:cubicBezTo>
                    <a:pt x="0" y="53"/>
                    <a:pt x="5" y="63"/>
                    <a:pt x="14" y="71"/>
                  </a:cubicBezTo>
                  <a:cubicBezTo>
                    <a:pt x="20" y="76"/>
                    <a:pt x="28" y="80"/>
                    <a:pt x="37" y="80"/>
                  </a:cubicBezTo>
                  <a:cubicBezTo>
                    <a:pt x="38" y="80"/>
                    <a:pt x="39" y="80"/>
                    <a:pt x="40" y="80"/>
                  </a:cubicBezTo>
                  <a:cubicBezTo>
                    <a:pt x="40" y="80"/>
                    <a:pt x="41" y="80"/>
                    <a:pt x="42" y="80"/>
                  </a:cubicBezTo>
                  <a:cubicBezTo>
                    <a:pt x="51" y="80"/>
                    <a:pt x="59" y="76"/>
                    <a:pt x="65" y="71"/>
                  </a:cubicBezTo>
                  <a:cubicBezTo>
                    <a:pt x="74" y="63"/>
                    <a:pt x="80" y="53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F012FBC1-6D2D-FCA7-8C8B-C1D209ED2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6" y="2898"/>
              <a:ext cx="540" cy="540"/>
            </a:xfrm>
            <a:custGeom>
              <a:avLst/>
              <a:gdLst>
                <a:gd name="T0" fmla="*/ 80 w 133"/>
                <a:gd name="T1" fmla="*/ 53 h 133"/>
                <a:gd name="T2" fmla="*/ 80 w 133"/>
                <a:gd name="T3" fmla="*/ 53 h 133"/>
                <a:gd name="T4" fmla="*/ 80 w 133"/>
                <a:gd name="T5" fmla="*/ 0 h 133"/>
                <a:gd name="T6" fmla="*/ 53 w 133"/>
                <a:gd name="T7" fmla="*/ 0 h 133"/>
                <a:gd name="T8" fmla="*/ 53 w 133"/>
                <a:gd name="T9" fmla="*/ 53 h 133"/>
                <a:gd name="T10" fmla="*/ 0 w 133"/>
                <a:gd name="T11" fmla="*/ 53 h 133"/>
                <a:gd name="T12" fmla="*/ 0 w 133"/>
                <a:gd name="T13" fmla="*/ 80 h 133"/>
                <a:gd name="T14" fmla="*/ 53 w 133"/>
                <a:gd name="T15" fmla="*/ 80 h 133"/>
                <a:gd name="T16" fmla="*/ 53 w 133"/>
                <a:gd name="T17" fmla="*/ 80 h 133"/>
                <a:gd name="T18" fmla="*/ 53 w 133"/>
                <a:gd name="T19" fmla="*/ 133 h 133"/>
                <a:gd name="T20" fmla="*/ 80 w 133"/>
                <a:gd name="T21" fmla="*/ 133 h 133"/>
                <a:gd name="T22" fmla="*/ 80 w 133"/>
                <a:gd name="T23" fmla="*/ 80 h 133"/>
                <a:gd name="T24" fmla="*/ 80 w 133"/>
                <a:gd name="T25" fmla="*/ 80 h 133"/>
                <a:gd name="T26" fmla="*/ 133 w 133"/>
                <a:gd name="T27" fmla="*/ 80 h 133"/>
                <a:gd name="T28" fmla="*/ 133 w 133"/>
                <a:gd name="T29" fmla="*/ 53 h 133"/>
                <a:gd name="T30" fmla="*/ 80 w 133"/>
                <a:gd name="T31" fmla="*/ 5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3" h="133">
                  <a:moveTo>
                    <a:pt x="80" y="53"/>
                  </a:moveTo>
                  <a:lnTo>
                    <a:pt x="80" y="53"/>
                  </a:lnTo>
                  <a:lnTo>
                    <a:pt x="80" y="0"/>
                  </a:lnTo>
                  <a:lnTo>
                    <a:pt x="53" y="0"/>
                  </a:lnTo>
                  <a:lnTo>
                    <a:pt x="53" y="53"/>
                  </a:lnTo>
                  <a:lnTo>
                    <a:pt x="0" y="53"/>
                  </a:lnTo>
                  <a:lnTo>
                    <a:pt x="0" y="80"/>
                  </a:lnTo>
                  <a:lnTo>
                    <a:pt x="53" y="80"/>
                  </a:lnTo>
                  <a:lnTo>
                    <a:pt x="53" y="80"/>
                  </a:lnTo>
                  <a:lnTo>
                    <a:pt x="53" y="133"/>
                  </a:lnTo>
                  <a:lnTo>
                    <a:pt x="80" y="133"/>
                  </a:lnTo>
                  <a:lnTo>
                    <a:pt x="80" y="80"/>
                  </a:lnTo>
                  <a:lnTo>
                    <a:pt x="80" y="80"/>
                  </a:lnTo>
                  <a:lnTo>
                    <a:pt x="133" y="80"/>
                  </a:lnTo>
                  <a:lnTo>
                    <a:pt x="133" y="53"/>
                  </a:lnTo>
                  <a:lnTo>
                    <a:pt x="80" y="5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207EBA-08D2-E8B0-59D8-48D13D0745AD}"/>
              </a:ext>
            </a:extLst>
          </p:cNvPr>
          <p:cNvGrpSpPr/>
          <p:nvPr/>
        </p:nvGrpSpPr>
        <p:grpSpPr>
          <a:xfrm>
            <a:off x="6057900" y="2749034"/>
            <a:ext cx="4480394" cy="1359932"/>
            <a:chOff x="5505450" y="2552700"/>
            <a:chExt cx="4480394" cy="13599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BF099D-4F57-A4CD-EEE0-2DF55D43574C}"/>
                </a:ext>
              </a:extLst>
            </p:cNvPr>
            <p:cNvSpPr txBox="1"/>
            <p:nvPr/>
          </p:nvSpPr>
          <p:spPr>
            <a:xfrm>
              <a:off x="5505450" y="3543300"/>
              <a:ext cx="448039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2400">
                  <a:solidFill>
                    <a:schemeClr val="tx2"/>
                  </a:solidFill>
                  <a:latin typeface="+mn-lt"/>
                </a:rPr>
                <a:t>Sharing Forms with collaborators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928EEC-EDFD-413C-0B8B-5F9BF2FD59E5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IN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902A84-C942-6C4D-9E39-037C7B660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4" t="17546" r="3926" b="20614"/>
          <a:stretch/>
        </p:blipFill>
        <p:spPr>
          <a:xfrm>
            <a:off x="1342753" y="1788394"/>
            <a:ext cx="3956594" cy="2651760"/>
          </a:xfrm>
          <a:prstGeom prst="rect">
            <a:avLst/>
          </a:prstGeom>
        </p:spPr>
      </p:pic>
      <p:grpSp>
        <p:nvGrpSpPr>
          <p:cNvPr id="2" name="Group 4">
            <a:extLst>
              <a:ext uri="{FF2B5EF4-FFF2-40B4-BE49-F238E27FC236}">
                <a16:creationId xmlns:a16="http://schemas.microsoft.com/office/drawing/2014/main" id="{7907FCBD-B939-0A22-2492-9CC2752ADA1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00938" y="1742674"/>
            <a:ext cx="2743200" cy="2743200"/>
            <a:chOff x="5888" y="1402"/>
            <a:chExt cx="1673" cy="1673"/>
          </a:xfrm>
        </p:grpSpPr>
        <p:sp>
          <p:nvSpPr>
            <p:cNvPr id="5" name="AutoShape 3">
              <a:extLst>
                <a:ext uri="{FF2B5EF4-FFF2-40B4-BE49-F238E27FC236}">
                  <a16:creationId xmlns:a16="http://schemas.microsoft.com/office/drawing/2014/main" id="{1A6C8995-8188-7561-6DCF-47A0B5842D1C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5888" y="1402"/>
              <a:ext cx="1673" cy="1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3AA8E30D-96C0-E09A-6DB9-76604B8F8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9" y="1686"/>
              <a:ext cx="219" cy="215"/>
            </a:xfrm>
            <a:custGeom>
              <a:avLst/>
              <a:gdLst>
                <a:gd name="T0" fmla="*/ 0 w 54"/>
                <a:gd name="T1" fmla="*/ 27 h 53"/>
                <a:gd name="T2" fmla="*/ 0 w 54"/>
                <a:gd name="T3" fmla="*/ 27 h 53"/>
                <a:gd name="T4" fmla="*/ 27 w 54"/>
                <a:gd name="T5" fmla="*/ 53 h 53"/>
                <a:gd name="T6" fmla="*/ 54 w 54"/>
                <a:gd name="T7" fmla="*/ 27 h 53"/>
                <a:gd name="T8" fmla="*/ 27 w 54"/>
                <a:gd name="T9" fmla="*/ 0 h 53"/>
                <a:gd name="T10" fmla="*/ 0 w 54"/>
                <a:gd name="T11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53">
                  <a:moveTo>
                    <a:pt x="0" y="27"/>
                  </a:moveTo>
                  <a:lnTo>
                    <a:pt x="0" y="27"/>
                  </a:lnTo>
                  <a:cubicBezTo>
                    <a:pt x="0" y="41"/>
                    <a:pt x="12" y="53"/>
                    <a:pt x="27" y="53"/>
                  </a:cubicBezTo>
                  <a:cubicBezTo>
                    <a:pt x="42" y="53"/>
                    <a:pt x="54" y="41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ubicBezTo>
                    <a:pt x="12" y="0"/>
                    <a:pt x="0" y="12"/>
                    <a:pt x="0" y="2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673C652C-8C0D-BB30-1EC8-88E0C32AEB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7" y="2388"/>
              <a:ext cx="215" cy="215"/>
            </a:xfrm>
            <a:custGeom>
              <a:avLst/>
              <a:gdLst>
                <a:gd name="T0" fmla="*/ 26 w 53"/>
                <a:gd name="T1" fmla="*/ 0 h 53"/>
                <a:gd name="T2" fmla="*/ 26 w 53"/>
                <a:gd name="T3" fmla="*/ 0 h 53"/>
                <a:gd name="T4" fmla="*/ 0 w 53"/>
                <a:gd name="T5" fmla="*/ 27 h 53"/>
                <a:gd name="T6" fmla="*/ 26 w 53"/>
                <a:gd name="T7" fmla="*/ 53 h 53"/>
                <a:gd name="T8" fmla="*/ 53 w 53"/>
                <a:gd name="T9" fmla="*/ 27 h 53"/>
                <a:gd name="T10" fmla="*/ 26 w 53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01263BA2-4360-7CBA-D539-49FFD35FF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" y="2388"/>
              <a:ext cx="215" cy="215"/>
            </a:xfrm>
            <a:custGeom>
              <a:avLst/>
              <a:gdLst>
                <a:gd name="T0" fmla="*/ 26 w 53"/>
                <a:gd name="T1" fmla="*/ 0 h 53"/>
                <a:gd name="T2" fmla="*/ 26 w 53"/>
                <a:gd name="T3" fmla="*/ 0 h 53"/>
                <a:gd name="T4" fmla="*/ 0 w 53"/>
                <a:gd name="T5" fmla="*/ 27 h 53"/>
                <a:gd name="T6" fmla="*/ 26 w 53"/>
                <a:gd name="T7" fmla="*/ 53 h 53"/>
                <a:gd name="T8" fmla="*/ 53 w 53"/>
                <a:gd name="T9" fmla="*/ 27 h 53"/>
                <a:gd name="T10" fmla="*/ 26 w 53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53">
                  <a:moveTo>
                    <a:pt x="26" y="0"/>
                  </a:moveTo>
                  <a:lnTo>
                    <a:pt x="26" y="0"/>
                  </a:lnTo>
                  <a:cubicBezTo>
                    <a:pt x="12" y="0"/>
                    <a:pt x="0" y="12"/>
                    <a:pt x="0" y="27"/>
                  </a:cubicBez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3" y="41"/>
                    <a:pt x="53" y="27"/>
                  </a:cubicBezTo>
                  <a:cubicBezTo>
                    <a:pt x="53" y="12"/>
                    <a:pt x="41" y="0"/>
                    <a:pt x="2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2A60647-6CB4-73FC-74B5-77D14461C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" y="2591"/>
              <a:ext cx="324" cy="324"/>
            </a:xfrm>
            <a:custGeom>
              <a:avLst/>
              <a:gdLst>
                <a:gd name="T0" fmla="*/ 40 w 80"/>
                <a:gd name="T1" fmla="*/ 0 h 80"/>
                <a:gd name="T2" fmla="*/ 40 w 80"/>
                <a:gd name="T3" fmla="*/ 0 h 80"/>
                <a:gd name="T4" fmla="*/ 0 w 80"/>
                <a:gd name="T5" fmla="*/ 40 h 80"/>
                <a:gd name="T6" fmla="*/ 40 w 80"/>
                <a:gd name="T7" fmla="*/ 80 h 80"/>
                <a:gd name="T8" fmla="*/ 80 w 80"/>
                <a:gd name="T9" fmla="*/ 40 h 80"/>
                <a:gd name="T10" fmla="*/ 40 w 80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lnTo>
                    <a:pt x="40" y="0"/>
                  </a:ln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4C84070-9B0F-93F8-8A59-BD05D5F0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0" y="1889"/>
              <a:ext cx="324" cy="324"/>
            </a:xfrm>
            <a:custGeom>
              <a:avLst/>
              <a:gdLst>
                <a:gd name="T0" fmla="*/ 40 w 80"/>
                <a:gd name="T1" fmla="*/ 0 h 80"/>
                <a:gd name="T2" fmla="*/ 40 w 80"/>
                <a:gd name="T3" fmla="*/ 0 h 80"/>
                <a:gd name="T4" fmla="*/ 0 w 80"/>
                <a:gd name="T5" fmla="*/ 40 h 80"/>
                <a:gd name="T6" fmla="*/ 40 w 80"/>
                <a:gd name="T7" fmla="*/ 80 h 80"/>
                <a:gd name="T8" fmla="*/ 80 w 80"/>
                <a:gd name="T9" fmla="*/ 40 h 80"/>
                <a:gd name="T10" fmla="*/ 40 w 80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lnTo>
                    <a:pt x="40" y="0"/>
                  </a:ln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12F31CA-6F87-56DA-6FA3-401FA251C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6" y="1889"/>
              <a:ext cx="324" cy="324"/>
            </a:xfrm>
            <a:custGeom>
              <a:avLst/>
              <a:gdLst>
                <a:gd name="T0" fmla="*/ 40 w 80"/>
                <a:gd name="T1" fmla="*/ 0 h 80"/>
                <a:gd name="T2" fmla="*/ 40 w 80"/>
                <a:gd name="T3" fmla="*/ 0 h 80"/>
                <a:gd name="T4" fmla="*/ 0 w 80"/>
                <a:gd name="T5" fmla="*/ 40 h 80"/>
                <a:gd name="T6" fmla="*/ 40 w 80"/>
                <a:gd name="T7" fmla="*/ 80 h 80"/>
                <a:gd name="T8" fmla="*/ 80 w 80"/>
                <a:gd name="T9" fmla="*/ 40 h 80"/>
                <a:gd name="T10" fmla="*/ 40 w 80"/>
                <a:gd name="T1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" h="80">
                  <a:moveTo>
                    <a:pt x="40" y="0"/>
                  </a:moveTo>
                  <a:lnTo>
                    <a:pt x="40" y="0"/>
                  </a:ln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  <a:cubicBezTo>
                    <a:pt x="62" y="80"/>
                    <a:pt x="80" y="62"/>
                    <a:pt x="80" y="40"/>
                  </a:cubicBezTo>
                  <a:cubicBezTo>
                    <a:pt x="80" y="18"/>
                    <a:pt x="62" y="0"/>
                    <a:pt x="40" y="0"/>
                  </a:cubicBez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105EEA5-84E8-DD9A-142C-F54507B31A7D}"/>
              </a:ext>
            </a:extLst>
          </p:cNvPr>
          <p:cNvSpPr txBox="1"/>
          <p:nvPr/>
        </p:nvSpPr>
        <p:spPr>
          <a:xfrm>
            <a:off x="6212114" y="5069606"/>
            <a:ext cx="53972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n-lt"/>
              </a:rPr>
              <a:t>Entire Organization</a:t>
            </a: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BC3EBD5D-4777-B012-4A4E-B1A517158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9861" y="887038"/>
            <a:ext cx="3489870" cy="553998"/>
          </a:xfrm>
        </p:spPr>
        <p:txBody>
          <a:bodyPr/>
          <a:lstStyle/>
          <a:p>
            <a:r>
              <a:rPr lang="en-IN" sz="3600">
                <a:solidFill>
                  <a:schemeClr val="tx2"/>
                </a:solidFill>
              </a:rPr>
              <a:t>Best Options for: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295ADB8-D03D-5E01-4C10-5AF21A050B38}"/>
              </a:ext>
            </a:extLst>
          </p:cNvPr>
          <p:cNvSpPr txBox="1"/>
          <p:nvPr/>
        </p:nvSpPr>
        <p:spPr>
          <a:xfrm>
            <a:off x="582612" y="5069606"/>
            <a:ext cx="53972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IN" sz="2400">
                <a:solidFill>
                  <a:schemeClr val="tx2"/>
                </a:solidFill>
                <a:latin typeface="+mn-lt"/>
              </a:rPr>
              <a:t>Team</a:t>
            </a: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827BD-3BCA-B506-D59F-01965E4B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664" y="779811"/>
            <a:ext cx="5507737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Collaborate with Forms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8B358-51BE-95D1-4865-180E9F16EB62}"/>
              </a:ext>
            </a:extLst>
          </p:cNvPr>
          <p:cNvGrpSpPr/>
          <p:nvPr/>
        </p:nvGrpSpPr>
        <p:grpSpPr>
          <a:xfrm>
            <a:off x="593026" y="2049905"/>
            <a:ext cx="5556375" cy="3489709"/>
            <a:chOff x="593026" y="1684145"/>
            <a:chExt cx="5556375" cy="348970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86E9509-37ED-0412-69D1-BDE9B9842EE4}"/>
                </a:ext>
              </a:extLst>
            </p:cNvPr>
            <p:cNvSpPr/>
            <p:nvPr/>
          </p:nvSpPr>
          <p:spPr bwMode="auto">
            <a:xfrm>
              <a:off x="1052847" y="1684145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Create a Form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97A0E58-C925-820C-040C-11B938AA2D56}"/>
                </a:ext>
              </a:extLst>
            </p:cNvPr>
            <p:cNvSpPr/>
            <p:nvPr/>
          </p:nvSpPr>
          <p:spPr bwMode="auto">
            <a:xfrm>
              <a:off x="593026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20E1D4D-8C99-1CA1-3D15-338C95A6B1F1}"/>
                </a:ext>
              </a:extLst>
            </p:cNvPr>
            <p:cNvSpPr/>
            <p:nvPr/>
          </p:nvSpPr>
          <p:spPr bwMode="auto">
            <a:xfrm>
              <a:off x="794131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271BAC-ECA4-1259-CFDA-11BF0871F613}"/>
                </a:ext>
              </a:extLst>
            </p:cNvPr>
            <p:cNvSpPr/>
            <p:nvPr/>
          </p:nvSpPr>
          <p:spPr bwMode="auto">
            <a:xfrm>
              <a:off x="1052847" y="2952750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Share it with others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EC82034-1F5B-1248-786E-EF6996545F0D}"/>
                </a:ext>
              </a:extLst>
            </p:cNvPr>
            <p:cNvSpPr/>
            <p:nvPr/>
          </p:nvSpPr>
          <p:spPr bwMode="auto">
            <a:xfrm>
              <a:off x="593026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0EEBA01-D83B-4B8D-8228-0FB5F5C85F80}"/>
                </a:ext>
              </a:extLst>
            </p:cNvPr>
            <p:cNvSpPr/>
            <p:nvPr/>
          </p:nvSpPr>
          <p:spPr bwMode="auto">
            <a:xfrm>
              <a:off x="794131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0C7D1A-7A77-BB9F-4C16-C6C347141C8B}"/>
                </a:ext>
              </a:extLst>
            </p:cNvPr>
            <p:cNvSpPr/>
            <p:nvPr/>
          </p:nvSpPr>
          <p:spPr bwMode="auto">
            <a:xfrm>
              <a:off x="1052847" y="4221354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Send it out for review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5CB5E5-568B-4463-F1FD-69BB43C3F0FA}"/>
                </a:ext>
              </a:extLst>
            </p:cNvPr>
            <p:cNvSpPr/>
            <p:nvPr/>
          </p:nvSpPr>
          <p:spPr bwMode="auto">
            <a:xfrm>
              <a:off x="593026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C2AC892-D4A1-2E42-A8F1-BC0893B4307A}"/>
                </a:ext>
              </a:extLst>
            </p:cNvPr>
            <p:cNvSpPr/>
            <p:nvPr/>
          </p:nvSpPr>
          <p:spPr bwMode="auto">
            <a:xfrm>
              <a:off x="794131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C0185749-B6F3-3674-F2DA-79D637124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2001200"/>
              <a:ext cx="320040" cy="320040"/>
            </a:xfrm>
            <a:prstGeom prst="rect">
              <a:avLst/>
            </a:prstGeom>
          </p:spPr>
        </p:pic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29DC38D5-A098-2404-1FE7-84E8DBE0DE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3269805"/>
              <a:ext cx="320040" cy="320040"/>
            </a:xfrm>
            <a:prstGeom prst="rect">
              <a:avLst/>
            </a:prstGeom>
          </p:spPr>
        </p:pic>
        <p:pic>
          <p:nvPicPr>
            <p:cNvPr id="18" name="Graphic 17" descr="Checkmark outline">
              <a:extLst>
                <a:ext uri="{FF2B5EF4-FFF2-40B4-BE49-F238E27FC236}">
                  <a16:creationId xmlns:a16="http://schemas.microsoft.com/office/drawing/2014/main" id="{50BDDF7E-0111-F03B-1DD1-78AA20240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4538409"/>
              <a:ext cx="320040" cy="320040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CAE84E01-9602-F654-FC11-5F41E40BEB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641" r="641"/>
          <a:stretch/>
        </p:blipFill>
        <p:spPr>
          <a:xfrm>
            <a:off x="6905402" y="0"/>
            <a:ext cx="5286598" cy="6857253"/>
          </a:xfrm>
          <a:custGeom>
            <a:avLst/>
            <a:gdLst>
              <a:gd name="connsiteX0" fmla="*/ 0 w 5286598"/>
              <a:gd name="connsiteY0" fmla="*/ 0 h 6857253"/>
              <a:gd name="connsiteX1" fmla="*/ 5286598 w 5286598"/>
              <a:gd name="connsiteY1" fmla="*/ 0 h 6857253"/>
              <a:gd name="connsiteX2" fmla="*/ 5286598 w 5286598"/>
              <a:gd name="connsiteY2" fmla="*/ 6857253 h 6857253"/>
              <a:gd name="connsiteX3" fmla="*/ 0 w 5286598"/>
              <a:gd name="connsiteY3" fmla="*/ 6857253 h 685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86598" h="6857253">
                <a:moveTo>
                  <a:pt x="0" y="0"/>
                </a:moveTo>
                <a:lnTo>
                  <a:pt x="5286598" y="0"/>
                </a:lnTo>
                <a:lnTo>
                  <a:pt x="5286598" y="6857253"/>
                </a:lnTo>
                <a:lnTo>
                  <a:pt x="0" y="6857253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174B-4B7C-1B19-E746-4CB833197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2954378"/>
            <a:ext cx="9144000" cy="553998"/>
          </a:xfrm>
        </p:spPr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Why Use Power Automate?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29A2BB5-A3D6-BA70-F266-69C13AABA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EA65EE0-1939-1B1D-0483-D7F21210829F}"/>
              </a:ext>
            </a:extLst>
          </p:cNvPr>
          <p:cNvGrpSpPr/>
          <p:nvPr/>
        </p:nvGrpSpPr>
        <p:grpSpPr>
          <a:xfrm>
            <a:off x="6057900" y="2749034"/>
            <a:ext cx="5685852" cy="1359932"/>
            <a:chOff x="5505450" y="2552700"/>
            <a:chExt cx="5685852" cy="13599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D6E9CF-948E-E3A3-B66A-944C1BAF2C8B}"/>
                </a:ext>
              </a:extLst>
            </p:cNvPr>
            <p:cNvSpPr txBox="1"/>
            <p:nvPr/>
          </p:nvSpPr>
          <p:spPr>
            <a:xfrm>
              <a:off x="5505450" y="3543300"/>
              <a:ext cx="568585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Exploring the benefits of Power Automate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07D367-18F5-3D0A-39D3-C3D5D768D09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A59D59B-E7BE-D2D8-EC76-E53219785AC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44623" t="886" b="947"/>
          <a:stretch/>
        </p:blipFill>
        <p:spPr>
          <a:xfrm>
            <a:off x="5314270" y="0"/>
            <a:ext cx="6877731" cy="6858000"/>
          </a:xfrm>
          <a:custGeom>
            <a:avLst/>
            <a:gdLst>
              <a:gd name="connsiteX0" fmla="*/ 0 w 6877731"/>
              <a:gd name="connsiteY0" fmla="*/ 0 h 6858000"/>
              <a:gd name="connsiteX1" fmla="*/ 6877731 w 6877731"/>
              <a:gd name="connsiteY1" fmla="*/ 0 h 6858000"/>
              <a:gd name="connsiteX2" fmla="*/ 6877731 w 6877731"/>
              <a:gd name="connsiteY2" fmla="*/ 6858000 h 6858000"/>
              <a:gd name="connsiteX3" fmla="*/ 0 w 687773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77731" h="6858000">
                <a:moveTo>
                  <a:pt x="0" y="0"/>
                </a:moveTo>
                <a:lnTo>
                  <a:pt x="6877731" y="0"/>
                </a:lnTo>
                <a:lnTo>
                  <a:pt x="6877731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E3000F94-A9F6-3A97-0CB8-7D2129C4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Christine Matheney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8FBB5-2EE9-7F42-BDCE-0DE12760CF56}"/>
              </a:ext>
            </a:extLst>
          </p:cNvPr>
          <p:cNvSpPr txBox="1"/>
          <p:nvPr/>
        </p:nvSpPr>
        <p:spPr>
          <a:xfrm>
            <a:off x="585216" y="3668911"/>
            <a:ext cx="551078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n-lt"/>
              </a:rPr>
              <a:t>Senior Program Manager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>
            <a:extLst>
              <a:ext uri="{FF2B5EF4-FFF2-40B4-BE49-F238E27FC236}">
                <a16:creationId xmlns:a16="http://schemas.microsoft.com/office/drawing/2014/main" id="{285F7FA0-CCA6-5105-7DCC-94C4D8555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0" y="874752"/>
            <a:ext cx="3774187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Power Automate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F95854B-2267-72E8-470E-AB4EDE62B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4F56E24-A91B-C7A3-E8FA-A13CA9B87927}"/>
              </a:ext>
            </a:extLst>
          </p:cNvPr>
          <p:cNvGrpSpPr/>
          <p:nvPr/>
        </p:nvGrpSpPr>
        <p:grpSpPr>
          <a:xfrm>
            <a:off x="6010654" y="2071001"/>
            <a:ext cx="5596128" cy="950976"/>
            <a:chOff x="4905176" y="1807580"/>
            <a:chExt cx="5596128" cy="95097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B9BCD-DBDE-B4B8-4D9D-1C1EF9EB72EA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Save time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01FC04B-E214-0CFF-D973-248E6A74F5AC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0432E303-9A5D-0D8E-ED65-490321A1A2E2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35F52830-249F-4D45-6EB8-44C340EBCD8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F2709073-3D9C-B6C9-16E8-909B952684BA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1" name="Graphic 10" descr="Checkmark outline">
                <a:extLst>
                  <a:ext uri="{FF2B5EF4-FFF2-40B4-BE49-F238E27FC236}">
                    <a16:creationId xmlns:a16="http://schemas.microsoft.com/office/drawing/2014/main" id="{356BFF31-E516-3692-89E7-AD97019F70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20553E-D778-B097-D0C5-A843A8A693F7}"/>
              </a:ext>
            </a:extLst>
          </p:cNvPr>
          <p:cNvGrpSpPr/>
          <p:nvPr/>
        </p:nvGrpSpPr>
        <p:grpSpPr>
          <a:xfrm>
            <a:off x="6010654" y="3606478"/>
            <a:ext cx="5596128" cy="950976"/>
            <a:chOff x="4905176" y="1807580"/>
            <a:chExt cx="5596128" cy="95097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FE1BBAA-B0E8-3E9E-96C3-B0A319F65F4D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Remove repetitive tasks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E48D80-B1FD-BBAD-3AE6-936608AC4257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07C9CEB-9CAE-7607-982B-32F1B667AE5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DA113E6-E347-EF0E-1DF4-C44E8450AEF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3F5F8E79-EB46-0D91-C63F-6FFC055C08B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8" name="Graphic 17" descr="Checkmark outline">
                <a:extLst>
                  <a:ext uri="{FF2B5EF4-FFF2-40B4-BE49-F238E27FC236}">
                    <a16:creationId xmlns:a16="http://schemas.microsoft.com/office/drawing/2014/main" id="{C939BDDA-C139-5600-D969-055D8048C8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D0B44-1AFF-F198-310F-22D1428A9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4702" y="874914"/>
            <a:ext cx="5391623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Power Automate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BA627E-D612-BF74-9BEB-EB4EBC50E8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70"/>
          <a:stretch/>
        </p:blipFill>
        <p:spPr>
          <a:xfrm>
            <a:off x="1311891" y="2093435"/>
            <a:ext cx="2110777" cy="185600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948A48-513D-4308-E29F-9AC25F0F8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56" t="12654" r="7531" b="6387"/>
          <a:stretch/>
        </p:blipFill>
        <p:spPr>
          <a:xfrm>
            <a:off x="8938752" y="2311140"/>
            <a:ext cx="1685925" cy="1638300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8C6878-25EE-77AA-AFCA-321C6ACDC257}"/>
              </a:ext>
            </a:extLst>
          </p:cNvPr>
          <p:cNvSpPr txBox="1"/>
          <p:nvPr/>
        </p:nvSpPr>
        <p:spPr>
          <a:xfrm>
            <a:off x="584199" y="4356872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F2FC91D-EB77-AC06-046D-8D72326BACC3}"/>
              </a:ext>
            </a:extLst>
          </p:cNvPr>
          <p:cNvSpPr txBox="1"/>
          <p:nvPr/>
        </p:nvSpPr>
        <p:spPr>
          <a:xfrm>
            <a:off x="4291416" y="4356872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Inbox 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9B228-F791-2451-988D-20CE1EAC098E}"/>
              </a:ext>
            </a:extLst>
          </p:cNvPr>
          <p:cNvSpPr txBox="1"/>
          <p:nvPr/>
        </p:nvSpPr>
        <p:spPr>
          <a:xfrm>
            <a:off x="7998634" y="4356872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Collaboration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D50322E-BB25-591B-9C81-1E0E980BF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276" b="14067"/>
          <a:stretch/>
        </p:blipFill>
        <p:spPr>
          <a:xfrm>
            <a:off x="5163956" y="2644515"/>
            <a:ext cx="1821081" cy="1304925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4BB34-B380-4F3D-E20D-BEB4B51D3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5956" y="874752"/>
            <a:ext cx="5298187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Power Automate Versions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88094-C2F2-3A96-1FD4-C5EFFB7700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753" y="2264018"/>
            <a:ext cx="1872342" cy="18723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EB4D66-1570-8C43-26B7-882F7835F6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22" b="7001"/>
          <a:stretch/>
        </p:blipFill>
        <p:spPr>
          <a:xfrm>
            <a:off x="1529269" y="2621885"/>
            <a:ext cx="1788542" cy="1514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CB4C33-4F43-F0C2-E174-458299CDC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065" r="17703"/>
          <a:stretch/>
        </p:blipFill>
        <p:spPr>
          <a:xfrm>
            <a:off x="9273858" y="2360900"/>
            <a:ext cx="1104901" cy="177546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D240E8-CE0C-02CC-D240-BB0CFF2DCB5A}"/>
              </a:ext>
            </a:extLst>
          </p:cNvPr>
          <p:cNvSpPr txBox="1"/>
          <p:nvPr/>
        </p:nvSpPr>
        <p:spPr>
          <a:xfrm>
            <a:off x="640460" y="4356872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Desktop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950F57-DB44-0D9A-1DB4-B36380E2216F}"/>
              </a:ext>
            </a:extLst>
          </p:cNvPr>
          <p:cNvSpPr txBox="1"/>
          <p:nvPr/>
        </p:nvSpPr>
        <p:spPr>
          <a:xfrm>
            <a:off x="4341844" y="4356872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Web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D0E713-FCBD-34A8-C4D1-5B990E1E985A}"/>
              </a:ext>
            </a:extLst>
          </p:cNvPr>
          <p:cNvSpPr txBox="1"/>
          <p:nvPr/>
        </p:nvSpPr>
        <p:spPr>
          <a:xfrm>
            <a:off x="8043228" y="4356872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Mobile</a:t>
            </a:r>
          </a:p>
        </p:txBody>
      </p:sp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4"/>
          <p:cNvPicPr preferRelativeResize="0"/>
          <p:nvPr/>
        </p:nvPicPr>
        <p:blipFill rotWithShape="1">
          <a:blip r:embed="rId3">
            <a:alphaModFix/>
          </a:blip>
          <a:srcRect l="58333"/>
          <a:stretch/>
        </p:blipFill>
        <p:spPr>
          <a:xfrm>
            <a:off x="7112000" y="1818"/>
            <a:ext cx="5080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9FF22C-B160-303F-9841-A563FB2D9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6503417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Try Out Power Automate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6E4FE6F-F18D-CC0A-CCEE-E093E89FFC20}"/>
              </a:ext>
            </a:extLst>
          </p:cNvPr>
          <p:cNvGrpSpPr/>
          <p:nvPr/>
        </p:nvGrpSpPr>
        <p:grpSpPr>
          <a:xfrm>
            <a:off x="593026" y="2049905"/>
            <a:ext cx="5556375" cy="3489709"/>
            <a:chOff x="593026" y="1684145"/>
            <a:chExt cx="5556375" cy="34897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3B82C54-F1ED-746B-7F63-40B1FB9A0DFD}"/>
                </a:ext>
              </a:extLst>
            </p:cNvPr>
            <p:cNvSpPr/>
            <p:nvPr/>
          </p:nvSpPr>
          <p:spPr bwMode="auto">
            <a:xfrm>
              <a:off x="1052847" y="1684145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Test out templates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4866680-DAFA-6609-1EDC-C69F0C68CC01}"/>
                </a:ext>
              </a:extLst>
            </p:cNvPr>
            <p:cNvSpPr/>
            <p:nvPr/>
          </p:nvSpPr>
          <p:spPr bwMode="auto">
            <a:xfrm>
              <a:off x="593026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B0EE86-0EB7-02C2-B559-89BB3DC0A799}"/>
                </a:ext>
              </a:extLst>
            </p:cNvPr>
            <p:cNvSpPr/>
            <p:nvPr/>
          </p:nvSpPr>
          <p:spPr bwMode="auto">
            <a:xfrm>
              <a:off x="794131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12866C7-3728-3F35-8CCA-2329BEBF361E}"/>
                </a:ext>
              </a:extLst>
            </p:cNvPr>
            <p:cNvSpPr/>
            <p:nvPr/>
          </p:nvSpPr>
          <p:spPr bwMode="auto">
            <a:xfrm>
              <a:off x="1052847" y="2952750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Keep your inbox organized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CC9768-74F4-721B-E9AF-19B3DE3FCA64}"/>
                </a:ext>
              </a:extLst>
            </p:cNvPr>
            <p:cNvSpPr/>
            <p:nvPr/>
          </p:nvSpPr>
          <p:spPr bwMode="auto">
            <a:xfrm>
              <a:off x="593026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EC0470-DA6F-FD8D-D71C-707D361DA58F}"/>
                </a:ext>
              </a:extLst>
            </p:cNvPr>
            <p:cNvSpPr/>
            <p:nvPr/>
          </p:nvSpPr>
          <p:spPr bwMode="auto">
            <a:xfrm>
              <a:off x="794131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895827-A671-F588-2B03-438B5D5D95E6}"/>
                </a:ext>
              </a:extLst>
            </p:cNvPr>
            <p:cNvSpPr/>
            <p:nvPr/>
          </p:nvSpPr>
          <p:spPr bwMode="auto">
            <a:xfrm>
              <a:off x="1052847" y="4221354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Stay on top of projects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7101A0B-6226-26EC-0260-89BAD38E313B}"/>
                </a:ext>
              </a:extLst>
            </p:cNvPr>
            <p:cNvSpPr/>
            <p:nvPr/>
          </p:nvSpPr>
          <p:spPr bwMode="auto">
            <a:xfrm>
              <a:off x="593026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C1D03CE-DC14-805F-F67E-B2F684D935AC}"/>
                </a:ext>
              </a:extLst>
            </p:cNvPr>
            <p:cNvSpPr/>
            <p:nvPr/>
          </p:nvSpPr>
          <p:spPr bwMode="auto">
            <a:xfrm>
              <a:off x="794131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4E4ED248-326D-9A86-408A-DE1FB2F2B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8431" y="2001200"/>
              <a:ext cx="320040" cy="320040"/>
            </a:xfrm>
            <a:prstGeom prst="rect">
              <a:avLst/>
            </a:prstGeom>
          </p:spPr>
        </p:pic>
        <p:pic>
          <p:nvPicPr>
            <p:cNvPr id="16" name="Graphic 15" descr="Checkmark outline">
              <a:extLst>
                <a:ext uri="{FF2B5EF4-FFF2-40B4-BE49-F238E27FC236}">
                  <a16:creationId xmlns:a16="http://schemas.microsoft.com/office/drawing/2014/main" id="{AA5024D9-BC8C-2538-5EE9-6CDAAC820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8431" y="3269805"/>
              <a:ext cx="320040" cy="320040"/>
            </a:xfrm>
            <a:prstGeom prst="rect">
              <a:avLst/>
            </a:prstGeom>
          </p:spPr>
        </p:pic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DDC029C1-45B8-716C-C35C-C8A0C3D31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8431" y="4538409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0551E-54FF-FE17-2F21-C3B8337A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Navigating Power Automate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A7D98F6-F1CD-8C58-DE11-DB5F3712979A}"/>
              </a:ext>
            </a:extLst>
          </p:cNvPr>
          <p:cNvGrpSpPr/>
          <p:nvPr/>
        </p:nvGrpSpPr>
        <p:grpSpPr>
          <a:xfrm>
            <a:off x="6057900" y="2749034"/>
            <a:ext cx="4635884" cy="1359932"/>
            <a:chOff x="5505450" y="2552700"/>
            <a:chExt cx="4635884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4772865-C0D1-874E-FBEE-6091657DBCA8}"/>
                </a:ext>
              </a:extLst>
            </p:cNvPr>
            <p:cNvSpPr txBox="1"/>
            <p:nvPr/>
          </p:nvSpPr>
          <p:spPr>
            <a:xfrm>
              <a:off x="5505450" y="3543300"/>
              <a:ext cx="463588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1800"/>
                </a:spcBef>
                <a:spcAft>
                  <a:spcPts val="1800"/>
                </a:spcAft>
              </a:pPr>
              <a:r>
                <a:rPr lang="en-US" sz="2400">
                  <a:solidFill>
                    <a:schemeClr val="tx1"/>
                  </a:solidFill>
                  <a:latin typeface="+mn-lt"/>
                </a:rPr>
                <a:t>Creating flows in Power Automate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5E8E3C-F74A-7468-74DE-0B39715ADC6C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9C58DC0F-3A28-9B78-8A65-F63F5C03C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990" y="1805940"/>
            <a:ext cx="3246120" cy="32461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F7B69-DE17-FBAD-489F-36961B0CDCF4}"/>
              </a:ext>
            </a:extLst>
          </p:cNvPr>
          <p:cNvSpPr txBox="1"/>
          <p:nvPr/>
        </p:nvSpPr>
        <p:spPr>
          <a:xfrm>
            <a:off x="584200" y="874752"/>
            <a:ext cx="1102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rPr>
              <a:t>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13E23-EA77-579C-3201-063EFD754890}"/>
              </a:ext>
            </a:extLst>
          </p:cNvPr>
          <p:cNvSpPr txBox="1"/>
          <p:nvPr/>
        </p:nvSpPr>
        <p:spPr>
          <a:xfrm>
            <a:off x="1238252" y="3429000"/>
            <a:ext cx="2819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rPr>
              <a:t>When This Happens</a:t>
            </a:r>
          </a:p>
          <a:p>
            <a:pPr algn="ctr"/>
            <a:r>
              <a:rPr lang="en-US" sz="240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C003D-3179-1FFC-C5DB-1BF74C4B1987}"/>
              </a:ext>
            </a:extLst>
          </p:cNvPr>
          <p:cNvSpPr txBox="1"/>
          <p:nvPr/>
        </p:nvSpPr>
        <p:spPr>
          <a:xfrm>
            <a:off x="8134349" y="3429000"/>
            <a:ext cx="14873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rPr>
              <a:t>Do That</a:t>
            </a:r>
          </a:p>
          <a:p>
            <a:pPr algn="ctr"/>
            <a:r>
              <a:rPr lang="en-US" sz="240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ACTIONS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E61507-4E97-2359-6BD7-6BFF3C2C8528}"/>
              </a:ext>
            </a:extLst>
          </p:cNvPr>
          <p:cNvCxnSpPr>
            <a:cxnSpLocks/>
          </p:cNvCxnSpPr>
          <p:nvPr/>
        </p:nvCxnSpPr>
        <p:spPr>
          <a:xfrm>
            <a:off x="4459877" y="3798332"/>
            <a:ext cx="327383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CE509-60D7-CE37-498C-6BE69E04C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6" y="988443"/>
            <a:ext cx="11021125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Connectors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0C699D-4210-EEE1-A0C1-41C8EBB178EB}"/>
              </a:ext>
            </a:extLst>
          </p:cNvPr>
          <p:cNvGrpSpPr/>
          <p:nvPr/>
        </p:nvGrpSpPr>
        <p:grpSpPr>
          <a:xfrm>
            <a:off x="593026" y="2029337"/>
            <a:ext cx="10518221" cy="952500"/>
            <a:chOff x="593026" y="2087279"/>
            <a:chExt cx="10518221" cy="952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F1933CC-132C-6A7B-D2A2-85174F5DF61A}"/>
                </a:ext>
              </a:extLst>
            </p:cNvPr>
            <p:cNvSpPr/>
            <p:nvPr/>
          </p:nvSpPr>
          <p:spPr bwMode="auto">
            <a:xfrm>
              <a:off x="1052847" y="2087279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Enable Power Automate to work with different apps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DF4DC0-D69D-5C2B-B0E1-8C5374E081AD}"/>
                </a:ext>
              </a:extLst>
            </p:cNvPr>
            <p:cNvSpPr/>
            <p:nvPr/>
          </p:nvSpPr>
          <p:spPr bwMode="auto">
            <a:xfrm>
              <a:off x="593026" y="2088929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C517949-17D4-F907-4F26-C68C0DCC2B0F}"/>
                </a:ext>
              </a:extLst>
            </p:cNvPr>
            <p:cNvSpPr/>
            <p:nvPr/>
          </p:nvSpPr>
          <p:spPr bwMode="auto">
            <a:xfrm>
              <a:off x="794131" y="2290034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4" name="Graphic 13" descr="Checkmark outline">
              <a:extLst>
                <a:ext uri="{FF2B5EF4-FFF2-40B4-BE49-F238E27FC236}">
                  <a16:creationId xmlns:a16="http://schemas.microsoft.com/office/drawing/2014/main" id="{8832CF69-4C27-FC78-108B-D491223E5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2404334"/>
              <a:ext cx="320040" cy="32004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75FE3A-1B9D-388A-F580-56BAAF7C62B3}"/>
              </a:ext>
            </a:extLst>
          </p:cNvPr>
          <p:cNvGrpSpPr/>
          <p:nvPr/>
        </p:nvGrpSpPr>
        <p:grpSpPr>
          <a:xfrm>
            <a:off x="593026" y="3296750"/>
            <a:ext cx="10518221" cy="952500"/>
            <a:chOff x="593026" y="3355884"/>
            <a:chExt cx="10518221" cy="952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97AC2F6-5627-9B5B-C654-88D224F1776A}"/>
                </a:ext>
              </a:extLst>
            </p:cNvPr>
            <p:cNvSpPr/>
            <p:nvPr/>
          </p:nvSpPr>
          <p:spPr bwMode="auto">
            <a:xfrm>
              <a:off x="1052847" y="3355884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Contains triggers and actions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FF31F0-7EA7-9322-53D2-3C7C1389F12E}"/>
                </a:ext>
              </a:extLst>
            </p:cNvPr>
            <p:cNvSpPr/>
            <p:nvPr/>
          </p:nvSpPr>
          <p:spPr bwMode="auto">
            <a:xfrm>
              <a:off x="593026" y="335753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F487C9F-906A-DEE4-1525-0567D133E655}"/>
                </a:ext>
              </a:extLst>
            </p:cNvPr>
            <p:cNvSpPr/>
            <p:nvPr/>
          </p:nvSpPr>
          <p:spPr bwMode="auto">
            <a:xfrm>
              <a:off x="794131" y="355863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3A4D27C5-0EC8-E07F-E334-EBE239D8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3672939"/>
              <a:ext cx="320040" cy="32004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B4B2E08-AC27-0347-045E-AE7D3248DD3E}"/>
              </a:ext>
            </a:extLst>
          </p:cNvPr>
          <p:cNvGrpSpPr/>
          <p:nvPr/>
        </p:nvGrpSpPr>
        <p:grpSpPr>
          <a:xfrm>
            <a:off x="593026" y="4564164"/>
            <a:ext cx="10518221" cy="952500"/>
            <a:chOff x="593026" y="4624488"/>
            <a:chExt cx="10518221" cy="9525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814FC40-7D70-DA08-D81D-F0B4866B28CA}"/>
                </a:ext>
              </a:extLst>
            </p:cNvPr>
            <p:cNvSpPr/>
            <p:nvPr/>
          </p:nvSpPr>
          <p:spPr bwMode="auto">
            <a:xfrm>
              <a:off x="1052847" y="4624488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Can be set up as conditional “if/then” statements</a:t>
              </a: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C68630D-3E52-1FDF-B4F9-B89425744109}"/>
                </a:ext>
              </a:extLst>
            </p:cNvPr>
            <p:cNvGrpSpPr/>
            <p:nvPr/>
          </p:nvGrpSpPr>
          <p:grpSpPr>
            <a:xfrm>
              <a:off x="593026" y="4626138"/>
              <a:ext cx="950850" cy="950850"/>
              <a:chOff x="593026" y="4626138"/>
              <a:chExt cx="950850" cy="950850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37802B0-1FC9-995D-3E88-D44DA13E5FC9}"/>
                  </a:ext>
                </a:extLst>
              </p:cNvPr>
              <p:cNvSpPr/>
              <p:nvPr/>
            </p:nvSpPr>
            <p:spPr bwMode="auto">
              <a:xfrm>
                <a:off x="593026" y="4626138"/>
                <a:ext cx="950850" cy="9508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74D18D32-7896-F730-54DB-DCEF74627D57}"/>
                  </a:ext>
                </a:extLst>
              </p:cNvPr>
              <p:cNvSpPr/>
              <p:nvPr/>
            </p:nvSpPr>
            <p:spPr bwMode="auto">
              <a:xfrm>
                <a:off x="794131" y="4827243"/>
                <a:ext cx="548640" cy="5486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0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F717EA96-A5C2-3771-3DC8-4CC30160A9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08431" y="4941543"/>
                <a:ext cx="320040" cy="32004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31F7B69-DE17-FBAD-489F-36961B0CDCF4}"/>
              </a:ext>
            </a:extLst>
          </p:cNvPr>
          <p:cNvSpPr txBox="1"/>
          <p:nvPr/>
        </p:nvSpPr>
        <p:spPr>
          <a:xfrm>
            <a:off x="584200" y="874752"/>
            <a:ext cx="1102518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>
                <a:solidFill>
                  <a:schemeClr val="tx2"/>
                </a:solidFill>
                <a:latin typeface="+mj-lt"/>
                <a:cs typeface="Segoe UI Semibold" panose="020B0702040204020203" pitchFamily="34" charset="0"/>
              </a:rPr>
              <a:t>FLOWS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B13E23-EA77-579C-3201-063EFD754890}"/>
              </a:ext>
            </a:extLst>
          </p:cNvPr>
          <p:cNvSpPr txBox="1"/>
          <p:nvPr/>
        </p:nvSpPr>
        <p:spPr>
          <a:xfrm>
            <a:off x="1238252" y="3429000"/>
            <a:ext cx="28194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rPr>
              <a:t>When This Happens</a:t>
            </a:r>
          </a:p>
          <a:p>
            <a:pPr algn="ctr"/>
            <a:r>
              <a:rPr lang="en-US" sz="240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9C003D-3179-1FFC-C5DB-1BF74C4B1987}"/>
              </a:ext>
            </a:extLst>
          </p:cNvPr>
          <p:cNvSpPr txBox="1"/>
          <p:nvPr/>
        </p:nvSpPr>
        <p:spPr>
          <a:xfrm>
            <a:off x="8134349" y="3429000"/>
            <a:ext cx="148730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  <a:cs typeface="Segoe UI Semibold" panose="020B0702040204020203" pitchFamily="34" charset="0"/>
              </a:rPr>
              <a:t>Do That</a:t>
            </a:r>
          </a:p>
          <a:p>
            <a:pPr algn="ctr"/>
            <a:r>
              <a:rPr lang="en-US" sz="2400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rPr>
              <a:t>ACTIONS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1E61507-4E97-2359-6BD7-6BFF3C2C8528}"/>
              </a:ext>
            </a:extLst>
          </p:cNvPr>
          <p:cNvCxnSpPr>
            <a:cxnSpLocks/>
          </p:cNvCxnSpPr>
          <p:nvPr/>
        </p:nvCxnSpPr>
        <p:spPr>
          <a:xfrm>
            <a:off x="4459877" y="3798332"/>
            <a:ext cx="3273835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lg" len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12116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FEFD9-596F-2B67-727F-9EF5F1ED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5469637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Explore Power Automate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481A26F-98C5-AAFB-404C-5721509BB09F}"/>
              </a:ext>
            </a:extLst>
          </p:cNvPr>
          <p:cNvGrpSpPr/>
          <p:nvPr/>
        </p:nvGrpSpPr>
        <p:grpSpPr>
          <a:xfrm>
            <a:off x="593026" y="2029337"/>
            <a:ext cx="5580461" cy="952500"/>
            <a:chOff x="593026" y="2087279"/>
            <a:chExt cx="5580461" cy="9525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75AF97-EB6B-B63A-C9D7-87238DCFEB6A}"/>
                </a:ext>
              </a:extLst>
            </p:cNvPr>
            <p:cNvSpPr/>
            <p:nvPr/>
          </p:nvSpPr>
          <p:spPr bwMode="auto">
            <a:xfrm>
              <a:off x="1052847" y="2087279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Review flow templates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FEF2826-A416-1FAB-7F70-2F6F4BB63B8A}"/>
                </a:ext>
              </a:extLst>
            </p:cNvPr>
            <p:cNvSpPr/>
            <p:nvPr/>
          </p:nvSpPr>
          <p:spPr bwMode="auto">
            <a:xfrm>
              <a:off x="593026" y="2088929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D874AA6-A16B-7482-2C17-30D1F17C53EC}"/>
                </a:ext>
              </a:extLst>
            </p:cNvPr>
            <p:cNvSpPr/>
            <p:nvPr/>
          </p:nvSpPr>
          <p:spPr bwMode="auto">
            <a:xfrm>
              <a:off x="794131" y="2290034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22" name="Graphic 21" descr="Checkmark outline">
              <a:extLst>
                <a:ext uri="{FF2B5EF4-FFF2-40B4-BE49-F238E27FC236}">
                  <a16:creationId xmlns:a16="http://schemas.microsoft.com/office/drawing/2014/main" id="{0935231A-3958-145F-D3DC-F2C999945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2404334"/>
              <a:ext cx="320040" cy="3200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6023F8-E6DA-CFC0-4C2D-A6E0CD430E4B}"/>
              </a:ext>
            </a:extLst>
          </p:cNvPr>
          <p:cNvGrpSpPr/>
          <p:nvPr/>
        </p:nvGrpSpPr>
        <p:grpSpPr>
          <a:xfrm>
            <a:off x="593026" y="3296750"/>
            <a:ext cx="5580461" cy="952500"/>
            <a:chOff x="593026" y="3355884"/>
            <a:chExt cx="5580461" cy="9525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15FB00D-6879-422A-010E-2A74CFD3D3F4}"/>
                </a:ext>
              </a:extLst>
            </p:cNvPr>
            <p:cNvSpPr/>
            <p:nvPr/>
          </p:nvSpPr>
          <p:spPr bwMode="auto">
            <a:xfrm>
              <a:off x="1052847" y="3355884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Find what works best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03FA451-FE9B-8784-C6A3-855972B2157F}"/>
                </a:ext>
              </a:extLst>
            </p:cNvPr>
            <p:cNvSpPr/>
            <p:nvPr/>
          </p:nvSpPr>
          <p:spPr bwMode="auto">
            <a:xfrm>
              <a:off x="593026" y="335753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B78E236-BEFB-FC4B-9F2D-2336626F20D7}"/>
                </a:ext>
              </a:extLst>
            </p:cNvPr>
            <p:cNvSpPr/>
            <p:nvPr/>
          </p:nvSpPr>
          <p:spPr bwMode="auto">
            <a:xfrm>
              <a:off x="794131" y="355863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27" name="Graphic 26" descr="Checkmark outline">
              <a:extLst>
                <a:ext uri="{FF2B5EF4-FFF2-40B4-BE49-F238E27FC236}">
                  <a16:creationId xmlns:a16="http://schemas.microsoft.com/office/drawing/2014/main" id="{1E74EF1C-EBB7-8E50-76FD-40B6A4156A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3672939"/>
              <a:ext cx="320040" cy="32004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5FB1DCF6-7DE7-6897-7A83-0CCE82F5F18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249"/>
          <a:stretch>
            <a:fillRect/>
          </a:stretch>
        </p:blipFill>
        <p:spPr>
          <a:xfrm>
            <a:off x="7106265" y="0"/>
            <a:ext cx="5085735" cy="6858000"/>
          </a:xfrm>
          <a:custGeom>
            <a:avLst/>
            <a:gdLst>
              <a:gd name="connsiteX0" fmla="*/ 0 w 5085735"/>
              <a:gd name="connsiteY0" fmla="*/ 0 h 6858000"/>
              <a:gd name="connsiteX1" fmla="*/ 5085735 w 5085735"/>
              <a:gd name="connsiteY1" fmla="*/ 0 h 6858000"/>
              <a:gd name="connsiteX2" fmla="*/ 5085735 w 5085735"/>
              <a:gd name="connsiteY2" fmla="*/ 6858000 h 6858000"/>
              <a:gd name="connsiteX3" fmla="*/ 0 w 50857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85735" h="6858000">
                <a:moveTo>
                  <a:pt x="0" y="0"/>
                </a:moveTo>
                <a:lnTo>
                  <a:pt x="5085735" y="0"/>
                </a:lnTo>
                <a:lnTo>
                  <a:pt x="508573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197B848-3793-3F50-60CE-D53446F76B53}"/>
              </a:ext>
            </a:extLst>
          </p:cNvPr>
          <p:cNvGrpSpPr/>
          <p:nvPr/>
        </p:nvGrpSpPr>
        <p:grpSpPr>
          <a:xfrm>
            <a:off x="572322" y="2345714"/>
            <a:ext cx="11047356" cy="2166572"/>
            <a:chOff x="572322" y="2424675"/>
            <a:chExt cx="11047356" cy="2166572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984C9A57-80E2-EDC8-9EAD-F16BB48B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62" b="10013"/>
            <a:stretch/>
          </p:blipFill>
          <p:spPr>
            <a:xfrm>
              <a:off x="3819119" y="2607555"/>
              <a:ext cx="1724750" cy="13716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C53CA-9802-6657-EA47-C5D6245B0C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4484" y="2607558"/>
              <a:ext cx="1552045" cy="1371601"/>
              <a:chOff x="5417004" y="3115596"/>
              <a:chExt cx="1448575" cy="126754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C46034B-594D-EE81-2322-4D500A0F5EBC}"/>
                  </a:ext>
                </a:extLst>
              </p:cNvPr>
              <p:cNvSpPr/>
              <p:nvPr/>
            </p:nvSpPr>
            <p:spPr>
              <a:xfrm>
                <a:off x="5779114" y="3661228"/>
                <a:ext cx="1086465" cy="721910"/>
              </a:xfrm>
              <a:custGeom>
                <a:avLst/>
                <a:gdLst>
                  <a:gd name="connsiteX0" fmla="*/ 543233 w 1086465"/>
                  <a:gd name="connsiteY0" fmla="*/ 88139 h 721910"/>
                  <a:gd name="connsiteX1" fmla="*/ 286872 w 1086465"/>
                  <a:gd name="connsiteY1" fmla="*/ 0 h 721910"/>
                  <a:gd name="connsiteX2" fmla="*/ 0 w 1086465"/>
                  <a:gd name="connsiteY2" fmla="*/ 88139 h 721910"/>
                  <a:gd name="connsiteX3" fmla="*/ 0 w 1086465"/>
                  <a:gd name="connsiteY3" fmla="*/ 661567 h 721910"/>
                  <a:gd name="connsiteX4" fmla="*/ 60344 w 1086465"/>
                  <a:gd name="connsiteY4" fmla="*/ 721911 h 721910"/>
                  <a:gd name="connsiteX5" fmla="*/ 1026121 w 1086465"/>
                  <a:gd name="connsiteY5" fmla="*/ 721911 h 721910"/>
                  <a:gd name="connsiteX6" fmla="*/ 1086465 w 1086465"/>
                  <a:gd name="connsiteY6" fmla="*/ 661567 h 721910"/>
                  <a:gd name="connsiteX7" fmla="*/ 1086465 w 1086465"/>
                  <a:gd name="connsiteY7" fmla="*/ 405025 h 72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6465" h="721910">
                    <a:moveTo>
                      <a:pt x="543233" y="88139"/>
                    </a:moveTo>
                    <a:lnTo>
                      <a:pt x="286872" y="0"/>
                    </a:lnTo>
                    <a:lnTo>
                      <a:pt x="0" y="88139"/>
                    </a:lnTo>
                    <a:lnTo>
                      <a:pt x="0" y="661567"/>
                    </a:lnTo>
                    <a:cubicBezTo>
                      <a:pt x="0" y="694894"/>
                      <a:pt x="27017" y="721911"/>
                      <a:pt x="60344" y="721911"/>
                    </a:cubicBezTo>
                    <a:lnTo>
                      <a:pt x="1026121" y="721911"/>
                    </a:lnTo>
                    <a:cubicBezTo>
                      <a:pt x="1059448" y="721911"/>
                      <a:pt x="1086465" y="694894"/>
                      <a:pt x="1086465" y="661567"/>
                    </a:cubicBezTo>
                    <a:lnTo>
                      <a:pt x="1086465" y="405025"/>
                    </a:lnTo>
                    <a:close/>
                  </a:path>
                </a:pathLst>
              </a:custGeom>
              <a:solidFill>
                <a:srgbClr val="185C37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05A64D3-141F-C9A1-E570-9A1E5324E48F}"/>
                  </a:ext>
                </a:extLst>
              </p:cNvPr>
              <p:cNvSpPr/>
              <p:nvPr/>
            </p:nvSpPr>
            <p:spPr>
              <a:xfrm>
                <a:off x="5779114" y="3115596"/>
                <a:ext cx="1086465" cy="748393"/>
              </a:xfrm>
              <a:custGeom>
                <a:avLst/>
                <a:gdLst>
                  <a:gd name="connsiteX0" fmla="*/ 543233 w 1086465"/>
                  <a:gd name="connsiteY0" fmla="*/ 0 h 748393"/>
                  <a:gd name="connsiteX1" fmla="*/ 60344 w 1086465"/>
                  <a:gd name="connsiteY1" fmla="*/ 0 h 748393"/>
                  <a:gd name="connsiteX2" fmla="*/ 0 w 1086465"/>
                  <a:gd name="connsiteY2" fmla="*/ 60344 h 748393"/>
                  <a:gd name="connsiteX3" fmla="*/ 0 w 1086465"/>
                  <a:gd name="connsiteY3" fmla="*/ 316886 h 748393"/>
                  <a:gd name="connsiteX4" fmla="*/ 543233 w 1086465"/>
                  <a:gd name="connsiteY4" fmla="*/ 633771 h 748393"/>
                  <a:gd name="connsiteX5" fmla="*/ 814849 w 1086465"/>
                  <a:gd name="connsiteY5" fmla="*/ 748393 h 748393"/>
                  <a:gd name="connsiteX6" fmla="*/ 1086465 w 1086465"/>
                  <a:gd name="connsiteY6" fmla="*/ 633771 h 748393"/>
                  <a:gd name="connsiteX7" fmla="*/ 1086465 w 1086465"/>
                  <a:gd name="connsiteY7" fmla="*/ 316886 h 74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6465" h="748393">
                    <a:moveTo>
                      <a:pt x="543233" y="0"/>
                    </a:moveTo>
                    <a:lnTo>
                      <a:pt x="60344" y="0"/>
                    </a:lnTo>
                    <a:cubicBezTo>
                      <a:pt x="27017" y="0"/>
                      <a:pt x="0" y="27017"/>
                      <a:pt x="0" y="60344"/>
                    </a:cubicBezTo>
                    <a:lnTo>
                      <a:pt x="0" y="316886"/>
                    </a:lnTo>
                    <a:lnTo>
                      <a:pt x="543233" y="633771"/>
                    </a:lnTo>
                    <a:lnTo>
                      <a:pt x="814849" y="748393"/>
                    </a:lnTo>
                    <a:lnTo>
                      <a:pt x="1086465" y="633771"/>
                    </a:lnTo>
                    <a:lnTo>
                      <a:pt x="1086465" y="316886"/>
                    </a:lnTo>
                    <a:close/>
                  </a:path>
                </a:pathLst>
              </a:custGeom>
              <a:solidFill>
                <a:srgbClr val="21A366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7E8CD57-FD6B-562A-06DD-EA982D2EF779}"/>
                  </a:ext>
                </a:extLst>
              </p:cNvPr>
              <p:cNvSpPr/>
              <p:nvPr/>
            </p:nvSpPr>
            <p:spPr>
              <a:xfrm>
                <a:off x="5779114" y="3432482"/>
                <a:ext cx="543232" cy="316885"/>
              </a:xfrm>
              <a:custGeom>
                <a:avLst/>
                <a:gdLst>
                  <a:gd name="connsiteX0" fmla="*/ 0 w 543232"/>
                  <a:gd name="connsiteY0" fmla="*/ 0 h 316885"/>
                  <a:gd name="connsiteX1" fmla="*/ 543233 w 543232"/>
                  <a:gd name="connsiteY1" fmla="*/ 0 h 316885"/>
                  <a:gd name="connsiteX2" fmla="*/ 543233 w 543232"/>
                  <a:gd name="connsiteY2" fmla="*/ 316886 h 316885"/>
                  <a:gd name="connsiteX3" fmla="*/ 0 w 543232"/>
                  <a:gd name="connsiteY3" fmla="*/ 316886 h 31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232" h="316885">
                    <a:moveTo>
                      <a:pt x="0" y="0"/>
                    </a:moveTo>
                    <a:lnTo>
                      <a:pt x="543233" y="0"/>
                    </a:lnTo>
                    <a:lnTo>
                      <a:pt x="543233" y="316886"/>
                    </a:lnTo>
                    <a:lnTo>
                      <a:pt x="0" y="316886"/>
                    </a:lnTo>
                    <a:close/>
                  </a:path>
                </a:pathLst>
              </a:custGeom>
              <a:solidFill>
                <a:srgbClr val="107C4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1FAD3F-7F18-D4EE-BBA1-43DF9959304A}"/>
                  </a:ext>
                </a:extLst>
              </p:cNvPr>
              <p:cNvSpPr/>
              <p:nvPr/>
            </p:nvSpPr>
            <p:spPr>
              <a:xfrm>
                <a:off x="6322346" y="3115596"/>
                <a:ext cx="543232" cy="316885"/>
              </a:xfrm>
              <a:custGeom>
                <a:avLst/>
                <a:gdLst>
                  <a:gd name="connsiteX0" fmla="*/ 482888 w 543232"/>
                  <a:gd name="connsiteY0" fmla="*/ 0 h 316885"/>
                  <a:gd name="connsiteX1" fmla="*/ 0 w 543232"/>
                  <a:gd name="connsiteY1" fmla="*/ 0 h 316885"/>
                  <a:gd name="connsiteX2" fmla="*/ 0 w 543232"/>
                  <a:gd name="connsiteY2" fmla="*/ 316886 h 316885"/>
                  <a:gd name="connsiteX3" fmla="*/ 543233 w 543232"/>
                  <a:gd name="connsiteY3" fmla="*/ 316886 h 316885"/>
                  <a:gd name="connsiteX4" fmla="*/ 543233 w 543232"/>
                  <a:gd name="connsiteY4" fmla="*/ 60344 h 316885"/>
                  <a:gd name="connsiteX5" fmla="*/ 482888 w 543232"/>
                  <a:gd name="connsiteY5" fmla="*/ 0 h 31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232" h="316885">
                    <a:moveTo>
                      <a:pt x="482888" y="0"/>
                    </a:moveTo>
                    <a:lnTo>
                      <a:pt x="0" y="0"/>
                    </a:lnTo>
                    <a:lnTo>
                      <a:pt x="0" y="316886"/>
                    </a:lnTo>
                    <a:lnTo>
                      <a:pt x="543233" y="316886"/>
                    </a:lnTo>
                    <a:lnTo>
                      <a:pt x="543233" y="60344"/>
                    </a:lnTo>
                    <a:cubicBezTo>
                      <a:pt x="543233" y="27017"/>
                      <a:pt x="516216" y="0"/>
                      <a:pt x="482888" y="0"/>
                    </a:cubicBezTo>
                    <a:close/>
                  </a:path>
                </a:pathLst>
              </a:custGeom>
              <a:solidFill>
                <a:srgbClr val="33C48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7663845-666A-0B15-3882-B24B8FED978B}"/>
                  </a:ext>
                </a:extLst>
              </p:cNvPr>
              <p:cNvSpPr/>
              <p:nvPr/>
            </p:nvSpPr>
            <p:spPr>
              <a:xfrm>
                <a:off x="6322346" y="3749368"/>
                <a:ext cx="543232" cy="316885"/>
              </a:xfrm>
              <a:custGeom>
                <a:avLst/>
                <a:gdLst>
                  <a:gd name="connsiteX0" fmla="*/ 0 w 543232"/>
                  <a:gd name="connsiteY0" fmla="*/ 0 h 316885"/>
                  <a:gd name="connsiteX1" fmla="*/ 543233 w 543232"/>
                  <a:gd name="connsiteY1" fmla="*/ 0 h 316885"/>
                  <a:gd name="connsiteX2" fmla="*/ 543233 w 543232"/>
                  <a:gd name="connsiteY2" fmla="*/ 316886 h 316885"/>
                  <a:gd name="connsiteX3" fmla="*/ 0 w 543232"/>
                  <a:gd name="connsiteY3" fmla="*/ 316886 h 31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232" h="316885">
                    <a:moveTo>
                      <a:pt x="0" y="0"/>
                    </a:moveTo>
                    <a:lnTo>
                      <a:pt x="543233" y="0"/>
                    </a:lnTo>
                    <a:lnTo>
                      <a:pt x="543233" y="316886"/>
                    </a:lnTo>
                    <a:lnTo>
                      <a:pt x="0" y="316886"/>
                    </a:lnTo>
                    <a:close/>
                  </a:path>
                </a:pathLst>
              </a:custGeom>
              <a:solidFill>
                <a:srgbClr val="107C4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5281201-E03C-8D1F-5A03-BF6793DD2129}"/>
                  </a:ext>
                </a:extLst>
              </p:cNvPr>
              <p:cNvSpPr/>
              <p:nvPr/>
            </p:nvSpPr>
            <p:spPr>
              <a:xfrm>
                <a:off x="5779114" y="3341943"/>
                <a:ext cx="452693" cy="860118"/>
              </a:xfrm>
              <a:custGeom>
                <a:avLst/>
                <a:gdLst>
                  <a:gd name="connsiteX0" fmla="*/ 392350 w 452693"/>
                  <a:gd name="connsiteY0" fmla="*/ 0 h 860118"/>
                  <a:gd name="connsiteX1" fmla="*/ 0 w 452693"/>
                  <a:gd name="connsiteY1" fmla="*/ 0 h 860118"/>
                  <a:gd name="connsiteX2" fmla="*/ 0 w 452693"/>
                  <a:gd name="connsiteY2" fmla="*/ 860118 h 860118"/>
                  <a:gd name="connsiteX3" fmla="*/ 392350 w 452693"/>
                  <a:gd name="connsiteY3" fmla="*/ 860118 h 860118"/>
                  <a:gd name="connsiteX4" fmla="*/ 452694 w 452693"/>
                  <a:gd name="connsiteY4" fmla="*/ 799774 h 860118"/>
                  <a:gd name="connsiteX5" fmla="*/ 452694 w 452693"/>
                  <a:gd name="connsiteY5" fmla="*/ 60344 h 860118"/>
                  <a:gd name="connsiteX6" fmla="*/ 392350 w 452693"/>
                  <a:gd name="connsiteY6" fmla="*/ 0 h 860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2693" h="860118">
                    <a:moveTo>
                      <a:pt x="392350" y="0"/>
                    </a:moveTo>
                    <a:lnTo>
                      <a:pt x="0" y="0"/>
                    </a:lnTo>
                    <a:lnTo>
                      <a:pt x="0" y="860118"/>
                    </a:lnTo>
                    <a:lnTo>
                      <a:pt x="392350" y="860118"/>
                    </a:lnTo>
                    <a:cubicBezTo>
                      <a:pt x="425636" y="860019"/>
                      <a:pt x="452594" y="833061"/>
                      <a:pt x="452694" y="799774"/>
                    </a:cubicBezTo>
                    <a:lnTo>
                      <a:pt x="452694" y="60344"/>
                    </a:lnTo>
                    <a:cubicBezTo>
                      <a:pt x="452594" y="27058"/>
                      <a:pt x="425636" y="100"/>
                      <a:pt x="392350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682BD1-2C45-1FAC-6378-299C026FD254}"/>
                  </a:ext>
                </a:extLst>
              </p:cNvPr>
              <p:cNvSpPr/>
              <p:nvPr/>
            </p:nvSpPr>
            <p:spPr>
              <a:xfrm>
                <a:off x="5779114" y="3387213"/>
                <a:ext cx="407424" cy="860118"/>
              </a:xfrm>
              <a:custGeom>
                <a:avLst/>
                <a:gdLst>
                  <a:gd name="connsiteX0" fmla="*/ 347080 w 407424"/>
                  <a:gd name="connsiteY0" fmla="*/ 0 h 860118"/>
                  <a:gd name="connsiteX1" fmla="*/ 0 w 407424"/>
                  <a:gd name="connsiteY1" fmla="*/ 0 h 860118"/>
                  <a:gd name="connsiteX2" fmla="*/ 0 w 407424"/>
                  <a:gd name="connsiteY2" fmla="*/ 860118 h 860118"/>
                  <a:gd name="connsiteX3" fmla="*/ 347080 w 407424"/>
                  <a:gd name="connsiteY3" fmla="*/ 860118 h 860118"/>
                  <a:gd name="connsiteX4" fmla="*/ 407424 w 407424"/>
                  <a:gd name="connsiteY4" fmla="*/ 799774 h 860118"/>
                  <a:gd name="connsiteX5" fmla="*/ 407424 w 407424"/>
                  <a:gd name="connsiteY5" fmla="*/ 60344 h 860118"/>
                  <a:gd name="connsiteX6" fmla="*/ 347080 w 407424"/>
                  <a:gd name="connsiteY6" fmla="*/ 0 h 860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24" h="860118">
                    <a:moveTo>
                      <a:pt x="347080" y="0"/>
                    </a:moveTo>
                    <a:lnTo>
                      <a:pt x="0" y="0"/>
                    </a:lnTo>
                    <a:lnTo>
                      <a:pt x="0" y="860118"/>
                    </a:lnTo>
                    <a:lnTo>
                      <a:pt x="347080" y="860118"/>
                    </a:lnTo>
                    <a:cubicBezTo>
                      <a:pt x="380367" y="860019"/>
                      <a:pt x="407325" y="833061"/>
                      <a:pt x="407424" y="799774"/>
                    </a:cubicBezTo>
                    <a:lnTo>
                      <a:pt x="407424" y="60344"/>
                    </a:lnTo>
                    <a:cubicBezTo>
                      <a:pt x="407325" y="27058"/>
                      <a:pt x="380367" y="100"/>
                      <a:pt x="34708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FAD827C-BB59-2436-51D1-8C715F93968B}"/>
                  </a:ext>
                </a:extLst>
              </p:cNvPr>
              <p:cNvSpPr/>
              <p:nvPr/>
            </p:nvSpPr>
            <p:spPr>
              <a:xfrm>
                <a:off x="5779114" y="3387213"/>
                <a:ext cx="407424" cy="769579"/>
              </a:xfrm>
              <a:custGeom>
                <a:avLst/>
                <a:gdLst>
                  <a:gd name="connsiteX0" fmla="*/ 347080 w 407424"/>
                  <a:gd name="connsiteY0" fmla="*/ 0 h 769579"/>
                  <a:gd name="connsiteX1" fmla="*/ 0 w 407424"/>
                  <a:gd name="connsiteY1" fmla="*/ 0 h 769579"/>
                  <a:gd name="connsiteX2" fmla="*/ 0 w 407424"/>
                  <a:gd name="connsiteY2" fmla="*/ 769579 h 769579"/>
                  <a:gd name="connsiteX3" fmla="*/ 347080 w 407424"/>
                  <a:gd name="connsiteY3" fmla="*/ 769579 h 769579"/>
                  <a:gd name="connsiteX4" fmla="*/ 407424 w 407424"/>
                  <a:gd name="connsiteY4" fmla="*/ 709235 h 769579"/>
                  <a:gd name="connsiteX5" fmla="*/ 407424 w 407424"/>
                  <a:gd name="connsiteY5" fmla="*/ 60344 h 769579"/>
                  <a:gd name="connsiteX6" fmla="*/ 347080 w 407424"/>
                  <a:gd name="connsiteY6" fmla="*/ 0 h 76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24" h="769579">
                    <a:moveTo>
                      <a:pt x="347080" y="0"/>
                    </a:moveTo>
                    <a:lnTo>
                      <a:pt x="0" y="0"/>
                    </a:lnTo>
                    <a:lnTo>
                      <a:pt x="0" y="769579"/>
                    </a:lnTo>
                    <a:lnTo>
                      <a:pt x="347080" y="769579"/>
                    </a:lnTo>
                    <a:cubicBezTo>
                      <a:pt x="380367" y="769480"/>
                      <a:pt x="407325" y="742522"/>
                      <a:pt x="407424" y="709235"/>
                    </a:cubicBezTo>
                    <a:lnTo>
                      <a:pt x="407424" y="60344"/>
                    </a:lnTo>
                    <a:cubicBezTo>
                      <a:pt x="407325" y="27058"/>
                      <a:pt x="380367" y="100"/>
                      <a:pt x="34708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ABE5334-793C-BC88-AACC-A67505C968F2}"/>
                  </a:ext>
                </a:extLst>
              </p:cNvPr>
              <p:cNvSpPr/>
              <p:nvPr/>
            </p:nvSpPr>
            <p:spPr>
              <a:xfrm>
                <a:off x="5779114" y="3387213"/>
                <a:ext cx="362155" cy="769579"/>
              </a:xfrm>
              <a:custGeom>
                <a:avLst/>
                <a:gdLst>
                  <a:gd name="connsiteX0" fmla="*/ 301811 w 362155"/>
                  <a:gd name="connsiteY0" fmla="*/ 0 h 769579"/>
                  <a:gd name="connsiteX1" fmla="*/ 0 w 362155"/>
                  <a:gd name="connsiteY1" fmla="*/ 0 h 769579"/>
                  <a:gd name="connsiteX2" fmla="*/ 0 w 362155"/>
                  <a:gd name="connsiteY2" fmla="*/ 769579 h 769579"/>
                  <a:gd name="connsiteX3" fmla="*/ 301811 w 362155"/>
                  <a:gd name="connsiteY3" fmla="*/ 769579 h 769579"/>
                  <a:gd name="connsiteX4" fmla="*/ 362155 w 362155"/>
                  <a:gd name="connsiteY4" fmla="*/ 709235 h 769579"/>
                  <a:gd name="connsiteX5" fmla="*/ 362155 w 362155"/>
                  <a:gd name="connsiteY5" fmla="*/ 60344 h 769579"/>
                  <a:gd name="connsiteX6" fmla="*/ 301811 w 362155"/>
                  <a:gd name="connsiteY6" fmla="*/ 0 h 76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55" h="769579">
                    <a:moveTo>
                      <a:pt x="301811" y="0"/>
                    </a:moveTo>
                    <a:lnTo>
                      <a:pt x="0" y="0"/>
                    </a:lnTo>
                    <a:lnTo>
                      <a:pt x="0" y="769579"/>
                    </a:lnTo>
                    <a:lnTo>
                      <a:pt x="301811" y="769579"/>
                    </a:lnTo>
                    <a:cubicBezTo>
                      <a:pt x="335098" y="769480"/>
                      <a:pt x="362055" y="742522"/>
                      <a:pt x="362155" y="709235"/>
                    </a:cubicBezTo>
                    <a:lnTo>
                      <a:pt x="362155" y="60344"/>
                    </a:lnTo>
                    <a:cubicBezTo>
                      <a:pt x="362055" y="27058"/>
                      <a:pt x="335098" y="100"/>
                      <a:pt x="30181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2FCE40A-30D9-089F-BB22-9FE99C23641C}"/>
                  </a:ext>
                </a:extLst>
              </p:cNvPr>
              <p:cNvSpPr/>
              <p:nvPr/>
            </p:nvSpPr>
            <p:spPr>
              <a:xfrm>
                <a:off x="5417004" y="3387213"/>
                <a:ext cx="724264" cy="724264"/>
              </a:xfrm>
              <a:custGeom>
                <a:avLst/>
                <a:gdLst>
                  <a:gd name="connsiteX0" fmla="*/ 663921 w 724264"/>
                  <a:gd name="connsiteY0" fmla="*/ 0 h 724264"/>
                  <a:gd name="connsiteX1" fmla="*/ 724265 w 724264"/>
                  <a:gd name="connsiteY1" fmla="*/ 0 h 724264"/>
                  <a:gd name="connsiteX2" fmla="*/ 724265 w 724264"/>
                  <a:gd name="connsiteY2" fmla="*/ 724265 h 724264"/>
                  <a:gd name="connsiteX3" fmla="*/ 663921 w 724264"/>
                  <a:gd name="connsiteY3" fmla="*/ 724265 h 724264"/>
                  <a:gd name="connsiteX4" fmla="*/ 60344 w 724264"/>
                  <a:gd name="connsiteY4" fmla="*/ 724265 h 724264"/>
                  <a:gd name="connsiteX5" fmla="*/ 0 w 724264"/>
                  <a:gd name="connsiteY5" fmla="*/ 724265 h 724264"/>
                  <a:gd name="connsiteX6" fmla="*/ 0 w 724264"/>
                  <a:gd name="connsiteY6" fmla="*/ 0 h 724264"/>
                  <a:gd name="connsiteX7" fmla="*/ 60344 w 724264"/>
                  <a:gd name="connsiteY7" fmla="*/ 0 h 72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4264" h="724264">
                    <a:moveTo>
                      <a:pt x="663921" y="0"/>
                    </a:moveTo>
                    <a:cubicBezTo>
                      <a:pt x="697248" y="0"/>
                      <a:pt x="724265" y="0"/>
                      <a:pt x="724265" y="0"/>
                    </a:cubicBezTo>
                    <a:lnTo>
                      <a:pt x="724265" y="724265"/>
                    </a:lnTo>
                    <a:cubicBezTo>
                      <a:pt x="724265" y="724265"/>
                      <a:pt x="697248" y="724265"/>
                      <a:pt x="663921" y="724265"/>
                    </a:cubicBezTo>
                    <a:lnTo>
                      <a:pt x="60344" y="724265"/>
                    </a:lnTo>
                    <a:cubicBezTo>
                      <a:pt x="27017" y="724265"/>
                      <a:pt x="0" y="724265"/>
                      <a:pt x="0" y="724265"/>
                    </a:cubicBezTo>
                    <a:lnTo>
                      <a:pt x="0" y="0"/>
                    </a:lnTo>
                    <a:cubicBezTo>
                      <a:pt x="0" y="0"/>
                      <a:pt x="27017" y="0"/>
                      <a:pt x="60344" y="0"/>
                    </a:cubicBezTo>
                    <a:close/>
                  </a:path>
                </a:pathLst>
              </a:custGeom>
              <a:solidFill>
                <a:srgbClr val="107C4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114B15-72F0-3180-7E57-1258748BA4B2}"/>
                  </a:ext>
                </a:extLst>
              </p:cNvPr>
              <p:cNvSpPr/>
              <p:nvPr/>
            </p:nvSpPr>
            <p:spPr>
              <a:xfrm>
                <a:off x="5582554" y="3535696"/>
                <a:ext cx="393119" cy="440018"/>
              </a:xfrm>
              <a:custGeom>
                <a:avLst/>
                <a:gdLst>
                  <a:gd name="connsiteX0" fmla="*/ 0 w 393119"/>
                  <a:gd name="connsiteY0" fmla="*/ 440018 h 440018"/>
                  <a:gd name="connsiteX1" fmla="*/ 142236 w 393119"/>
                  <a:gd name="connsiteY1" fmla="*/ 219375 h 440018"/>
                  <a:gd name="connsiteX2" fmla="*/ 11996 w 393119"/>
                  <a:gd name="connsiteY2" fmla="*/ 0 h 440018"/>
                  <a:gd name="connsiteX3" fmla="*/ 116931 w 393119"/>
                  <a:gd name="connsiteY3" fmla="*/ 0 h 440018"/>
                  <a:gd name="connsiteX4" fmla="*/ 188139 w 393119"/>
                  <a:gd name="connsiteY4" fmla="*/ 140335 h 440018"/>
                  <a:gd name="connsiteX5" fmla="*/ 201720 w 393119"/>
                  <a:gd name="connsiteY5" fmla="*/ 170122 h 440018"/>
                  <a:gd name="connsiteX6" fmla="*/ 202626 w 393119"/>
                  <a:gd name="connsiteY6" fmla="*/ 170122 h 440018"/>
                  <a:gd name="connsiteX7" fmla="*/ 217383 w 393119"/>
                  <a:gd name="connsiteY7" fmla="*/ 139113 h 440018"/>
                  <a:gd name="connsiteX8" fmla="*/ 293481 w 393119"/>
                  <a:gd name="connsiteY8" fmla="*/ 136 h 440018"/>
                  <a:gd name="connsiteX9" fmla="*/ 389815 w 393119"/>
                  <a:gd name="connsiteY9" fmla="*/ 136 h 440018"/>
                  <a:gd name="connsiteX10" fmla="*/ 255953 w 393119"/>
                  <a:gd name="connsiteY10" fmla="*/ 218198 h 440018"/>
                  <a:gd name="connsiteX11" fmla="*/ 393119 w 393119"/>
                  <a:gd name="connsiteY11" fmla="*/ 440018 h 440018"/>
                  <a:gd name="connsiteX12" fmla="*/ 290629 w 393119"/>
                  <a:gd name="connsiteY12" fmla="*/ 440018 h 440018"/>
                  <a:gd name="connsiteX13" fmla="*/ 208375 w 393119"/>
                  <a:gd name="connsiteY13" fmla="*/ 286102 h 440018"/>
                  <a:gd name="connsiteX14" fmla="*/ 198551 w 393119"/>
                  <a:gd name="connsiteY14" fmla="*/ 265550 h 440018"/>
                  <a:gd name="connsiteX15" fmla="*/ 197329 w 393119"/>
                  <a:gd name="connsiteY15" fmla="*/ 265550 h 440018"/>
                  <a:gd name="connsiteX16" fmla="*/ 187823 w 393119"/>
                  <a:gd name="connsiteY16" fmla="*/ 285514 h 440018"/>
                  <a:gd name="connsiteX17" fmla="*/ 103124 w 393119"/>
                  <a:gd name="connsiteY17" fmla="*/ 440018 h 44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3119" h="440018">
                    <a:moveTo>
                      <a:pt x="0" y="440018"/>
                    </a:moveTo>
                    <a:lnTo>
                      <a:pt x="142236" y="219375"/>
                    </a:lnTo>
                    <a:lnTo>
                      <a:pt x="11996" y="0"/>
                    </a:lnTo>
                    <a:lnTo>
                      <a:pt x="116931" y="0"/>
                    </a:lnTo>
                    <a:lnTo>
                      <a:pt x="188139" y="140335"/>
                    </a:lnTo>
                    <a:cubicBezTo>
                      <a:pt x="194658" y="153644"/>
                      <a:pt x="199185" y="163558"/>
                      <a:pt x="201720" y="170122"/>
                    </a:cubicBezTo>
                    <a:lnTo>
                      <a:pt x="202626" y="170122"/>
                    </a:lnTo>
                    <a:cubicBezTo>
                      <a:pt x="207334" y="159498"/>
                      <a:pt x="212255" y="149163"/>
                      <a:pt x="217383" y="139113"/>
                    </a:cubicBezTo>
                    <a:lnTo>
                      <a:pt x="293481" y="136"/>
                    </a:lnTo>
                    <a:lnTo>
                      <a:pt x="389815" y="136"/>
                    </a:lnTo>
                    <a:lnTo>
                      <a:pt x="255953" y="218198"/>
                    </a:lnTo>
                    <a:lnTo>
                      <a:pt x="393119" y="440018"/>
                    </a:lnTo>
                    <a:lnTo>
                      <a:pt x="290629" y="440018"/>
                    </a:lnTo>
                    <a:lnTo>
                      <a:pt x="208375" y="286102"/>
                    </a:lnTo>
                    <a:cubicBezTo>
                      <a:pt x="204500" y="279556"/>
                      <a:pt x="201209" y="272680"/>
                      <a:pt x="198551" y="265550"/>
                    </a:cubicBezTo>
                    <a:lnTo>
                      <a:pt x="197329" y="265550"/>
                    </a:lnTo>
                    <a:cubicBezTo>
                      <a:pt x="194916" y="272540"/>
                      <a:pt x="191725" y="279235"/>
                      <a:pt x="187823" y="285514"/>
                    </a:cubicBezTo>
                    <a:lnTo>
                      <a:pt x="103124" y="440018"/>
                    </a:lnTo>
                    <a:close/>
                  </a:path>
                </a:pathLst>
              </a:custGeom>
              <a:solidFill>
                <a:srgbClr val="FFFFFF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 descr="A picture containing text, first-aid kit&#10;&#10;Description automatically generated">
              <a:extLst>
                <a:ext uri="{FF2B5EF4-FFF2-40B4-BE49-F238E27FC236}">
                  <a16:creationId xmlns:a16="http://schemas.microsoft.com/office/drawing/2014/main" id="{4F4F9181-97D1-C7D9-512F-A10904F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893" y="2607555"/>
              <a:ext cx="1571178" cy="13716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87E8B80-4381-D247-F15A-CA93E5C7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62278" y="2424675"/>
              <a:ext cx="1554480" cy="155448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7166A9-1FF9-5393-D15C-7FA41BAFD9AB}"/>
                </a:ext>
              </a:extLst>
            </p:cNvPr>
            <p:cNvSpPr txBox="1"/>
            <p:nvPr/>
          </p:nvSpPr>
          <p:spPr>
            <a:xfrm>
              <a:off x="572322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Forms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9E8984-E999-37B5-0907-DB963DF19EA2}"/>
                </a:ext>
              </a:extLst>
            </p:cNvPr>
            <p:cNvSpPr txBox="1"/>
            <p:nvPr/>
          </p:nvSpPr>
          <p:spPr>
            <a:xfrm>
              <a:off x="3401334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Power Automate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FBBB88-C293-97D7-FEF4-FA132940364F}"/>
                </a:ext>
              </a:extLst>
            </p:cNvPr>
            <p:cNvSpPr txBox="1"/>
            <p:nvPr/>
          </p:nvSpPr>
          <p:spPr>
            <a:xfrm>
              <a:off x="6230346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Excel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4CBAA2-852D-A13E-2D19-D36C2D4A2622}"/>
                </a:ext>
              </a:extLst>
            </p:cNvPr>
            <p:cNvSpPr txBox="1"/>
            <p:nvPr/>
          </p:nvSpPr>
          <p:spPr>
            <a:xfrm>
              <a:off x="9059358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Power BI</a:t>
              </a:r>
            </a:p>
          </p:txBody>
        </p:sp>
      </p:grpSp>
      <p:sp>
        <p:nvSpPr>
          <p:cNvPr id="64" name="Title 11">
            <a:extLst>
              <a:ext uri="{FF2B5EF4-FFF2-40B4-BE49-F238E27FC236}">
                <a16:creationId xmlns:a16="http://schemas.microsoft.com/office/drawing/2014/main" id="{B4AE56C7-814A-B1DD-5127-C4B0B6ED0E6F}"/>
              </a:ext>
            </a:extLst>
          </p:cNvPr>
          <p:cNvSpPr txBox="1">
            <a:spLocks/>
          </p:cNvSpPr>
          <p:nvPr/>
        </p:nvSpPr>
        <p:spPr>
          <a:xfrm>
            <a:off x="588263" y="874752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buClrTx/>
              <a:buFontTx/>
            </a:pPr>
            <a:r>
              <a:rPr lang="en-US" sz="3600">
                <a:solidFill>
                  <a:schemeClr val="tx2"/>
                </a:solidFill>
              </a:rPr>
              <a:t>In this course:</a:t>
            </a: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F8C26-BAF4-4D8C-DB64-AC580E3A2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Creating Your First Power Automate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BCB57A17-BC16-090F-CF5F-4AB067906A65}"/>
              </a:ext>
            </a:extLst>
          </p:cNvPr>
          <p:cNvGrpSpPr/>
          <p:nvPr/>
        </p:nvGrpSpPr>
        <p:grpSpPr>
          <a:xfrm>
            <a:off x="6057900" y="2749034"/>
            <a:ext cx="4512454" cy="1359932"/>
            <a:chOff x="5505450" y="2552700"/>
            <a:chExt cx="4512454" cy="135993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DD63A36-4D24-0BA4-AD33-4912F63BFD4B}"/>
                </a:ext>
              </a:extLst>
            </p:cNvPr>
            <p:cNvSpPr txBox="1"/>
            <p:nvPr/>
          </p:nvSpPr>
          <p:spPr>
            <a:xfrm>
              <a:off x="5505450" y="3543300"/>
              <a:ext cx="451245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1800"/>
                </a:spcBef>
                <a:spcAft>
                  <a:spcPts val="1800"/>
                </a:spcAft>
              </a:pPr>
              <a:r>
                <a:rPr lang="en-US" sz="2400" dirty="0">
                  <a:solidFill>
                    <a:schemeClr val="tx2"/>
                  </a:solidFill>
                  <a:latin typeface="+mn-lt"/>
                </a:rPr>
                <a:t>Creating automated email replies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894228-A129-E662-061B-46713107FEA6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E5D73C27-77CC-6E1E-307A-067D4646D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988" y="1805940"/>
            <a:ext cx="3246120" cy="324612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008F752-2F00-6928-A888-DAFCF6E6581B}"/>
              </a:ext>
            </a:extLst>
          </p:cNvPr>
          <p:cNvGrpSpPr/>
          <p:nvPr/>
        </p:nvGrpSpPr>
        <p:grpSpPr>
          <a:xfrm>
            <a:off x="593026" y="2049905"/>
            <a:ext cx="5580461" cy="3489709"/>
            <a:chOff x="593026" y="1684145"/>
            <a:chExt cx="5580461" cy="348970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660FE54-7598-E280-6FC4-C89292C8B8C8}"/>
                </a:ext>
              </a:extLst>
            </p:cNvPr>
            <p:cNvSpPr/>
            <p:nvPr/>
          </p:nvSpPr>
          <p:spPr bwMode="auto">
            <a:xfrm>
              <a:off x="1052847" y="1684145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Identity a need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A19D4F6-2C85-F121-48A6-8CE71D466281}"/>
                </a:ext>
              </a:extLst>
            </p:cNvPr>
            <p:cNvSpPr/>
            <p:nvPr/>
          </p:nvSpPr>
          <p:spPr bwMode="auto">
            <a:xfrm>
              <a:off x="593026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9F5029C-05FC-3031-9617-01498B623D1C}"/>
                </a:ext>
              </a:extLst>
            </p:cNvPr>
            <p:cNvSpPr/>
            <p:nvPr/>
          </p:nvSpPr>
          <p:spPr bwMode="auto">
            <a:xfrm>
              <a:off x="794131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82361F-914F-0FF0-6D74-7B63DDA65478}"/>
                </a:ext>
              </a:extLst>
            </p:cNvPr>
            <p:cNvSpPr/>
            <p:nvPr/>
          </p:nvSpPr>
          <p:spPr bwMode="auto">
            <a:xfrm>
              <a:off x="1052847" y="2952750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Build your flow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AE483D3-881F-0EAE-50DF-668D53FEF4EC}"/>
                </a:ext>
              </a:extLst>
            </p:cNvPr>
            <p:cNvSpPr/>
            <p:nvPr/>
          </p:nvSpPr>
          <p:spPr bwMode="auto">
            <a:xfrm>
              <a:off x="593026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D3511F3-23F3-03E5-D555-9219198B05A0}"/>
                </a:ext>
              </a:extLst>
            </p:cNvPr>
            <p:cNvSpPr/>
            <p:nvPr/>
          </p:nvSpPr>
          <p:spPr bwMode="auto">
            <a:xfrm>
              <a:off x="794131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0311596-FDAC-E083-033D-9CF2BB435936}"/>
                </a:ext>
              </a:extLst>
            </p:cNvPr>
            <p:cNvSpPr/>
            <p:nvPr/>
          </p:nvSpPr>
          <p:spPr bwMode="auto">
            <a:xfrm>
              <a:off x="1052847" y="4221354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Test your flow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BDFA679-C726-0C65-2EB3-4E954F6E925C}"/>
                </a:ext>
              </a:extLst>
            </p:cNvPr>
            <p:cNvSpPr/>
            <p:nvPr/>
          </p:nvSpPr>
          <p:spPr bwMode="auto">
            <a:xfrm>
              <a:off x="593026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2C75FB3-6441-173C-E771-26720A8FA745}"/>
                </a:ext>
              </a:extLst>
            </p:cNvPr>
            <p:cNvSpPr/>
            <p:nvPr/>
          </p:nvSpPr>
          <p:spPr bwMode="auto">
            <a:xfrm>
              <a:off x="794131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Checkmark outline">
              <a:extLst>
                <a:ext uri="{FF2B5EF4-FFF2-40B4-BE49-F238E27FC236}">
                  <a16:creationId xmlns:a16="http://schemas.microsoft.com/office/drawing/2014/main" id="{51B41E5A-078F-C9FB-63A5-870047FAE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2001200"/>
              <a:ext cx="320040" cy="320040"/>
            </a:xfrm>
            <a:prstGeom prst="rect">
              <a:avLst/>
            </a:prstGeom>
          </p:spPr>
        </p:pic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F50F77F0-9EF4-48EA-080E-A4963805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3269805"/>
              <a:ext cx="320040" cy="320040"/>
            </a:xfrm>
            <a:prstGeom prst="rect">
              <a:avLst/>
            </a:prstGeom>
          </p:spPr>
        </p:pic>
        <p:pic>
          <p:nvPicPr>
            <p:cNvPr id="16" name="Graphic 15" descr="Checkmark outline">
              <a:extLst>
                <a:ext uri="{FF2B5EF4-FFF2-40B4-BE49-F238E27FC236}">
                  <a16:creationId xmlns:a16="http://schemas.microsoft.com/office/drawing/2014/main" id="{A26C79CD-AC94-8E07-F0F1-2D270097C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4538409"/>
              <a:ext cx="320040" cy="3200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1304D85-7823-A7AA-7952-995BFCCF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Create a Flow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AA68326-D57E-9D5E-A027-3D08C2B9952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5" t="1855" r="1855" b="1855"/>
          <a:stretch/>
        </p:blipFill>
        <p:spPr>
          <a:xfrm>
            <a:off x="6918503" y="7323"/>
            <a:ext cx="5273497" cy="6843353"/>
          </a:xfrm>
          <a:custGeom>
            <a:avLst/>
            <a:gdLst>
              <a:gd name="connsiteX0" fmla="*/ 0 w 5273497"/>
              <a:gd name="connsiteY0" fmla="*/ 0 h 6843353"/>
              <a:gd name="connsiteX1" fmla="*/ 5273497 w 5273497"/>
              <a:gd name="connsiteY1" fmla="*/ 0 h 6843353"/>
              <a:gd name="connsiteX2" fmla="*/ 5273497 w 5273497"/>
              <a:gd name="connsiteY2" fmla="*/ 6843353 h 6843353"/>
              <a:gd name="connsiteX3" fmla="*/ 0 w 5273497"/>
              <a:gd name="connsiteY3" fmla="*/ 6843353 h 6843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3497" h="6843353">
                <a:moveTo>
                  <a:pt x="0" y="0"/>
                </a:moveTo>
                <a:lnTo>
                  <a:pt x="5273497" y="0"/>
                </a:lnTo>
                <a:lnTo>
                  <a:pt x="5273497" y="6843353"/>
                </a:lnTo>
                <a:lnTo>
                  <a:pt x="0" y="6843353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A99B3-32B1-EC11-BAD8-8027F7A3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Integrating with Other Products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74800DA-D3E8-6BCC-EAD3-3A3CF099C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6" t="15830" b="14529"/>
          <a:stretch/>
        </p:blipFill>
        <p:spPr>
          <a:xfrm>
            <a:off x="984250" y="1805940"/>
            <a:ext cx="4517409" cy="3246120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0248FCDE-C3FF-3301-AB60-46914783251D}"/>
              </a:ext>
            </a:extLst>
          </p:cNvPr>
          <p:cNvGrpSpPr/>
          <p:nvPr/>
        </p:nvGrpSpPr>
        <p:grpSpPr>
          <a:xfrm>
            <a:off x="6057900" y="2749034"/>
            <a:ext cx="4889159" cy="1359932"/>
            <a:chOff x="5505450" y="2552700"/>
            <a:chExt cx="4889159" cy="13599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99B3AD6-D79A-FEDD-EA9A-281BF4B64A98}"/>
                </a:ext>
              </a:extLst>
            </p:cNvPr>
            <p:cNvSpPr txBox="1"/>
            <p:nvPr/>
          </p:nvSpPr>
          <p:spPr>
            <a:xfrm>
              <a:off x="5505450" y="3543300"/>
              <a:ext cx="4889159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1800"/>
                </a:spcBef>
                <a:spcAft>
                  <a:spcPts val="1800"/>
                </a:spcAft>
              </a:pPr>
              <a:r>
                <a:rPr lang="en-US" sz="2400">
                  <a:solidFill>
                    <a:schemeClr val="tx2"/>
                  </a:solidFill>
                  <a:latin typeface="+mn-lt"/>
                </a:rPr>
                <a:t>Using templates in Power Automate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4D01697-2DA9-512B-3814-FE99EBDAD003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69108-4AFE-7A8E-8EB7-580831E3E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5507737" cy="1107996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Create a Flow</a:t>
            </a:r>
            <a:br>
              <a:rPr lang="en-US" sz="3600" dirty="0">
                <a:solidFill>
                  <a:schemeClr val="tx2"/>
                </a:solidFill>
              </a:rPr>
            </a:br>
            <a:r>
              <a:rPr lang="en-US" sz="3600" dirty="0">
                <a:solidFill>
                  <a:schemeClr val="tx2"/>
                </a:solidFill>
              </a:rPr>
              <a:t>from a Template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B7BE80-F2DF-3736-E313-7374DF3F56F3}"/>
              </a:ext>
            </a:extLst>
          </p:cNvPr>
          <p:cNvGrpSpPr/>
          <p:nvPr/>
        </p:nvGrpSpPr>
        <p:grpSpPr>
          <a:xfrm>
            <a:off x="593026" y="2049905"/>
            <a:ext cx="5580461" cy="3489709"/>
            <a:chOff x="593026" y="1684145"/>
            <a:chExt cx="5580461" cy="348970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1C4BD33-833B-D0F4-751F-E002B38D19A4}"/>
                </a:ext>
              </a:extLst>
            </p:cNvPr>
            <p:cNvSpPr/>
            <p:nvPr/>
          </p:nvSpPr>
          <p:spPr bwMode="auto">
            <a:xfrm>
              <a:off x="1052847" y="1684145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Explore flow templates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F827C37-9E89-4E98-F9A4-E09E395CB40F}"/>
                </a:ext>
              </a:extLst>
            </p:cNvPr>
            <p:cNvSpPr/>
            <p:nvPr/>
          </p:nvSpPr>
          <p:spPr bwMode="auto">
            <a:xfrm>
              <a:off x="593026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8640CD7-D18F-6C4D-CD04-94BE13F68C39}"/>
                </a:ext>
              </a:extLst>
            </p:cNvPr>
            <p:cNvSpPr/>
            <p:nvPr/>
          </p:nvSpPr>
          <p:spPr bwMode="auto">
            <a:xfrm>
              <a:off x="794131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5E77FE4-223C-CC3B-F331-D89F0F2E4CBA}"/>
                </a:ext>
              </a:extLst>
            </p:cNvPr>
            <p:cNvSpPr/>
            <p:nvPr/>
          </p:nvSpPr>
          <p:spPr bwMode="auto">
            <a:xfrm>
              <a:off x="1052847" y="2952750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Find what works best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8CA80C-BF53-311B-D601-99F2C367D47D}"/>
                </a:ext>
              </a:extLst>
            </p:cNvPr>
            <p:cNvSpPr/>
            <p:nvPr/>
          </p:nvSpPr>
          <p:spPr bwMode="auto">
            <a:xfrm>
              <a:off x="593026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CEF10EA-3BC1-94AA-0114-49CF8D41280D}"/>
                </a:ext>
              </a:extLst>
            </p:cNvPr>
            <p:cNvSpPr/>
            <p:nvPr/>
          </p:nvSpPr>
          <p:spPr bwMode="auto">
            <a:xfrm>
              <a:off x="794131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03A5BE4-384E-2D83-C4C8-BBCAB3973A2E}"/>
                </a:ext>
              </a:extLst>
            </p:cNvPr>
            <p:cNvSpPr/>
            <p:nvPr/>
          </p:nvSpPr>
          <p:spPr bwMode="auto">
            <a:xfrm>
              <a:off x="1052847" y="4221354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Customize your template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ECC105-854D-321F-DCEA-53444F7E7B11}"/>
                </a:ext>
              </a:extLst>
            </p:cNvPr>
            <p:cNvSpPr/>
            <p:nvPr/>
          </p:nvSpPr>
          <p:spPr bwMode="auto">
            <a:xfrm>
              <a:off x="593026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A56506A-3459-ED19-1E23-3A41E3391787}"/>
                </a:ext>
              </a:extLst>
            </p:cNvPr>
            <p:cNvSpPr/>
            <p:nvPr/>
          </p:nvSpPr>
          <p:spPr bwMode="auto">
            <a:xfrm>
              <a:off x="794131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A9716465-1D9E-2EB4-FD56-B3069DEAF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2001200"/>
              <a:ext cx="320040" cy="320040"/>
            </a:xfrm>
            <a:prstGeom prst="rect">
              <a:avLst/>
            </a:prstGeom>
          </p:spPr>
        </p:pic>
        <p:pic>
          <p:nvPicPr>
            <p:cNvPr id="18" name="Graphic 17" descr="Checkmark outline">
              <a:extLst>
                <a:ext uri="{FF2B5EF4-FFF2-40B4-BE49-F238E27FC236}">
                  <a16:creationId xmlns:a16="http://schemas.microsoft.com/office/drawing/2014/main" id="{0B94F8FF-CB46-932C-3DF1-0B927FCF9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3269805"/>
              <a:ext cx="320040" cy="320040"/>
            </a:xfrm>
            <a:prstGeom prst="rect">
              <a:avLst/>
            </a:prstGeom>
          </p:spPr>
        </p:pic>
        <p:pic>
          <p:nvPicPr>
            <p:cNvPr id="19" name="Graphic 18" descr="Checkmark outline">
              <a:extLst>
                <a:ext uri="{FF2B5EF4-FFF2-40B4-BE49-F238E27FC236}">
                  <a16:creationId xmlns:a16="http://schemas.microsoft.com/office/drawing/2014/main" id="{716F1CDB-26BD-F05E-F647-8DD999D47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8431" y="4538409"/>
              <a:ext cx="320040" cy="320040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911F853F-CDA8-C165-C22F-479FDF6B72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30" t="2030" r="2030" b="2030"/>
          <a:stretch/>
        </p:blipFill>
        <p:spPr>
          <a:xfrm>
            <a:off x="6828201" y="1"/>
            <a:ext cx="5363799" cy="6858000"/>
          </a:xfrm>
          <a:custGeom>
            <a:avLst/>
            <a:gdLst>
              <a:gd name="connsiteX0" fmla="*/ 0 w 5334462"/>
              <a:gd name="connsiteY0" fmla="*/ 0 h 6820491"/>
              <a:gd name="connsiteX1" fmla="*/ 5334462 w 5334462"/>
              <a:gd name="connsiteY1" fmla="*/ 0 h 6820491"/>
              <a:gd name="connsiteX2" fmla="*/ 5334462 w 5334462"/>
              <a:gd name="connsiteY2" fmla="*/ 6820491 h 6820491"/>
              <a:gd name="connsiteX3" fmla="*/ 0 w 5334462"/>
              <a:gd name="connsiteY3" fmla="*/ 6820491 h 6820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4462" h="6820491">
                <a:moveTo>
                  <a:pt x="0" y="0"/>
                </a:moveTo>
                <a:lnTo>
                  <a:pt x="5334462" y="0"/>
                </a:lnTo>
                <a:lnTo>
                  <a:pt x="5334462" y="6820491"/>
                </a:lnTo>
                <a:lnTo>
                  <a:pt x="0" y="6820491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098F8-F401-22B4-D992-4D9DADA0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Managing Data in Excel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4AA4292-3EC1-7CF7-9085-8E6B63EEDBAA}"/>
              </a:ext>
            </a:extLst>
          </p:cNvPr>
          <p:cNvGrpSpPr>
            <a:grpSpLocks noChangeAspect="1"/>
          </p:cNvGrpSpPr>
          <p:nvPr/>
        </p:nvGrpSpPr>
        <p:grpSpPr>
          <a:xfrm>
            <a:off x="1636516" y="2029968"/>
            <a:ext cx="3133106" cy="2798064"/>
            <a:chOff x="7199460" y="1853065"/>
            <a:chExt cx="1113937" cy="974725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FA30166-C180-178B-B828-6DC489D4A501}"/>
                </a:ext>
              </a:extLst>
            </p:cNvPr>
            <p:cNvSpPr/>
            <p:nvPr/>
          </p:nvSpPr>
          <p:spPr>
            <a:xfrm>
              <a:off x="7477918" y="2272649"/>
              <a:ext cx="835479" cy="555141"/>
            </a:xfrm>
            <a:custGeom>
              <a:avLst/>
              <a:gdLst>
                <a:gd name="connsiteX0" fmla="*/ 417740 w 835479"/>
                <a:gd name="connsiteY0" fmla="*/ 67778 h 555141"/>
                <a:gd name="connsiteX1" fmla="*/ 220601 w 835479"/>
                <a:gd name="connsiteY1" fmla="*/ 0 h 555141"/>
                <a:gd name="connsiteX2" fmla="*/ 0 w 835479"/>
                <a:gd name="connsiteY2" fmla="*/ 67778 h 555141"/>
                <a:gd name="connsiteX3" fmla="*/ 0 w 835479"/>
                <a:gd name="connsiteY3" fmla="*/ 508737 h 555141"/>
                <a:gd name="connsiteX4" fmla="*/ 46404 w 835479"/>
                <a:gd name="connsiteY4" fmla="*/ 555141 h 555141"/>
                <a:gd name="connsiteX5" fmla="*/ 789075 w 835479"/>
                <a:gd name="connsiteY5" fmla="*/ 555141 h 555141"/>
                <a:gd name="connsiteX6" fmla="*/ 835479 w 835479"/>
                <a:gd name="connsiteY6" fmla="*/ 508737 h 555141"/>
                <a:gd name="connsiteX7" fmla="*/ 835479 w 835479"/>
                <a:gd name="connsiteY7" fmla="*/ 311460 h 5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9" h="555141">
                  <a:moveTo>
                    <a:pt x="417740" y="67778"/>
                  </a:moveTo>
                  <a:lnTo>
                    <a:pt x="220601" y="0"/>
                  </a:lnTo>
                  <a:lnTo>
                    <a:pt x="0" y="67778"/>
                  </a:lnTo>
                  <a:lnTo>
                    <a:pt x="0" y="508737"/>
                  </a:lnTo>
                  <a:cubicBezTo>
                    <a:pt x="0" y="534365"/>
                    <a:pt x="20776" y="555141"/>
                    <a:pt x="46404" y="555141"/>
                  </a:cubicBezTo>
                  <a:lnTo>
                    <a:pt x="789075" y="555141"/>
                  </a:lnTo>
                  <a:cubicBezTo>
                    <a:pt x="814703" y="555141"/>
                    <a:pt x="835479" y="534365"/>
                    <a:pt x="835479" y="508737"/>
                  </a:cubicBezTo>
                  <a:lnTo>
                    <a:pt x="835479" y="311460"/>
                  </a:lnTo>
                  <a:close/>
                </a:path>
              </a:pathLst>
            </a:custGeom>
            <a:solidFill>
              <a:srgbClr val="185C37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5BCD9084-9EF7-13D8-603B-BA219737C109}"/>
                </a:ext>
              </a:extLst>
            </p:cNvPr>
            <p:cNvSpPr/>
            <p:nvPr/>
          </p:nvSpPr>
          <p:spPr>
            <a:xfrm>
              <a:off x="7477918" y="1853065"/>
              <a:ext cx="835479" cy="575505"/>
            </a:xfrm>
            <a:custGeom>
              <a:avLst/>
              <a:gdLst>
                <a:gd name="connsiteX0" fmla="*/ 417740 w 835479"/>
                <a:gd name="connsiteY0" fmla="*/ 0 h 575505"/>
                <a:gd name="connsiteX1" fmla="*/ 46404 w 835479"/>
                <a:gd name="connsiteY1" fmla="*/ 0 h 575505"/>
                <a:gd name="connsiteX2" fmla="*/ 0 w 835479"/>
                <a:gd name="connsiteY2" fmla="*/ 46404 h 575505"/>
                <a:gd name="connsiteX3" fmla="*/ 0 w 835479"/>
                <a:gd name="connsiteY3" fmla="*/ 243681 h 575505"/>
                <a:gd name="connsiteX4" fmla="*/ 417740 w 835479"/>
                <a:gd name="connsiteY4" fmla="*/ 487363 h 575505"/>
                <a:gd name="connsiteX5" fmla="*/ 626609 w 835479"/>
                <a:gd name="connsiteY5" fmla="*/ 575506 h 575505"/>
                <a:gd name="connsiteX6" fmla="*/ 835479 w 835479"/>
                <a:gd name="connsiteY6" fmla="*/ 487363 h 575505"/>
                <a:gd name="connsiteX7" fmla="*/ 835479 w 835479"/>
                <a:gd name="connsiteY7" fmla="*/ 243681 h 57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9" h="575505">
                  <a:moveTo>
                    <a:pt x="417740" y="0"/>
                  </a:moveTo>
                  <a:lnTo>
                    <a:pt x="46404" y="0"/>
                  </a:lnTo>
                  <a:cubicBezTo>
                    <a:pt x="20776" y="0"/>
                    <a:pt x="0" y="20776"/>
                    <a:pt x="0" y="46404"/>
                  </a:cubicBezTo>
                  <a:lnTo>
                    <a:pt x="0" y="243681"/>
                  </a:lnTo>
                  <a:lnTo>
                    <a:pt x="417740" y="487363"/>
                  </a:lnTo>
                  <a:lnTo>
                    <a:pt x="626609" y="575506"/>
                  </a:lnTo>
                  <a:lnTo>
                    <a:pt x="835479" y="487363"/>
                  </a:lnTo>
                  <a:lnTo>
                    <a:pt x="835479" y="243681"/>
                  </a:lnTo>
                  <a:close/>
                </a:path>
              </a:pathLst>
            </a:custGeom>
            <a:solidFill>
              <a:srgbClr val="21A366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D03D7F4-ADE6-7BC7-549C-C70E1EA01790}"/>
                </a:ext>
              </a:extLst>
            </p:cNvPr>
            <p:cNvSpPr/>
            <p:nvPr/>
          </p:nvSpPr>
          <p:spPr>
            <a:xfrm>
              <a:off x="7477918" y="2096746"/>
              <a:ext cx="417739" cy="243681"/>
            </a:xfrm>
            <a:custGeom>
              <a:avLst/>
              <a:gdLst>
                <a:gd name="connsiteX0" fmla="*/ 0 w 417739"/>
                <a:gd name="connsiteY0" fmla="*/ 0 h 243681"/>
                <a:gd name="connsiteX1" fmla="*/ 417740 w 417739"/>
                <a:gd name="connsiteY1" fmla="*/ 0 h 243681"/>
                <a:gd name="connsiteX2" fmla="*/ 417740 w 417739"/>
                <a:gd name="connsiteY2" fmla="*/ 243681 h 243681"/>
                <a:gd name="connsiteX3" fmla="*/ 0 w 417739"/>
                <a:gd name="connsiteY3" fmla="*/ 243681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39" h="243681">
                  <a:moveTo>
                    <a:pt x="0" y="0"/>
                  </a:moveTo>
                  <a:lnTo>
                    <a:pt x="417740" y="0"/>
                  </a:lnTo>
                  <a:lnTo>
                    <a:pt x="417740" y="243681"/>
                  </a:lnTo>
                  <a:lnTo>
                    <a:pt x="0" y="243681"/>
                  </a:ln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F47EB3-A31B-634E-B264-B4F12E32247B}"/>
                </a:ext>
              </a:extLst>
            </p:cNvPr>
            <p:cNvSpPr/>
            <p:nvPr/>
          </p:nvSpPr>
          <p:spPr>
            <a:xfrm>
              <a:off x="7895658" y="1853065"/>
              <a:ext cx="417739" cy="243681"/>
            </a:xfrm>
            <a:custGeom>
              <a:avLst/>
              <a:gdLst>
                <a:gd name="connsiteX0" fmla="*/ 371336 w 417739"/>
                <a:gd name="connsiteY0" fmla="*/ 0 h 243681"/>
                <a:gd name="connsiteX1" fmla="*/ 0 w 417739"/>
                <a:gd name="connsiteY1" fmla="*/ 0 h 243681"/>
                <a:gd name="connsiteX2" fmla="*/ 0 w 417739"/>
                <a:gd name="connsiteY2" fmla="*/ 243681 h 243681"/>
                <a:gd name="connsiteX3" fmla="*/ 417740 w 417739"/>
                <a:gd name="connsiteY3" fmla="*/ 243681 h 243681"/>
                <a:gd name="connsiteX4" fmla="*/ 417740 w 417739"/>
                <a:gd name="connsiteY4" fmla="*/ 46404 h 243681"/>
                <a:gd name="connsiteX5" fmla="*/ 371336 w 417739"/>
                <a:gd name="connsiteY5" fmla="*/ 0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739" h="243681">
                  <a:moveTo>
                    <a:pt x="371336" y="0"/>
                  </a:moveTo>
                  <a:lnTo>
                    <a:pt x="0" y="0"/>
                  </a:lnTo>
                  <a:lnTo>
                    <a:pt x="0" y="243681"/>
                  </a:lnTo>
                  <a:lnTo>
                    <a:pt x="417740" y="243681"/>
                  </a:lnTo>
                  <a:lnTo>
                    <a:pt x="417740" y="46404"/>
                  </a:lnTo>
                  <a:cubicBezTo>
                    <a:pt x="417740" y="20776"/>
                    <a:pt x="396964" y="0"/>
                    <a:pt x="371336" y="0"/>
                  </a:cubicBezTo>
                  <a:close/>
                </a:path>
              </a:pathLst>
            </a:custGeom>
            <a:solidFill>
              <a:srgbClr val="33C48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87E90E7-7473-4691-3F8A-7CEA4737FADD}"/>
                </a:ext>
              </a:extLst>
            </p:cNvPr>
            <p:cNvSpPr/>
            <p:nvPr/>
          </p:nvSpPr>
          <p:spPr>
            <a:xfrm>
              <a:off x="7895658" y="2340428"/>
              <a:ext cx="417739" cy="243681"/>
            </a:xfrm>
            <a:custGeom>
              <a:avLst/>
              <a:gdLst>
                <a:gd name="connsiteX0" fmla="*/ 0 w 417739"/>
                <a:gd name="connsiteY0" fmla="*/ 0 h 243681"/>
                <a:gd name="connsiteX1" fmla="*/ 417740 w 417739"/>
                <a:gd name="connsiteY1" fmla="*/ 0 h 243681"/>
                <a:gd name="connsiteX2" fmla="*/ 417740 w 417739"/>
                <a:gd name="connsiteY2" fmla="*/ 243681 h 243681"/>
                <a:gd name="connsiteX3" fmla="*/ 0 w 417739"/>
                <a:gd name="connsiteY3" fmla="*/ 243681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39" h="243681">
                  <a:moveTo>
                    <a:pt x="0" y="0"/>
                  </a:moveTo>
                  <a:lnTo>
                    <a:pt x="417740" y="0"/>
                  </a:lnTo>
                  <a:lnTo>
                    <a:pt x="417740" y="243681"/>
                  </a:lnTo>
                  <a:lnTo>
                    <a:pt x="0" y="243681"/>
                  </a:ln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BD16EEC-56C4-F9C2-2C89-258457307362}"/>
                </a:ext>
              </a:extLst>
            </p:cNvPr>
            <p:cNvSpPr/>
            <p:nvPr/>
          </p:nvSpPr>
          <p:spPr>
            <a:xfrm>
              <a:off x="7477918" y="2027123"/>
              <a:ext cx="348116" cy="661420"/>
            </a:xfrm>
            <a:custGeom>
              <a:avLst/>
              <a:gdLst>
                <a:gd name="connsiteX0" fmla="*/ 301712 w 348116"/>
                <a:gd name="connsiteY0" fmla="*/ 0 h 661420"/>
                <a:gd name="connsiteX1" fmla="*/ 0 w 348116"/>
                <a:gd name="connsiteY1" fmla="*/ 0 h 661420"/>
                <a:gd name="connsiteX2" fmla="*/ 0 w 348116"/>
                <a:gd name="connsiteY2" fmla="*/ 661421 h 661420"/>
                <a:gd name="connsiteX3" fmla="*/ 301712 w 348116"/>
                <a:gd name="connsiteY3" fmla="*/ 661421 h 661420"/>
                <a:gd name="connsiteX4" fmla="*/ 348116 w 348116"/>
                <a:gd name="connsiteY4" fmla="*/ 615017 h 661420"/>
                <a:gd name="connsiteX5" fmla="*/ 348116 w 348116"/>
                <a:gd name="connsiteY5" fmla="*/ 46404 h 661420"/>
                <a:gd name="connsiteX6" fmla="*/ 301712 w 348116"/>
                <a:gd name="connsiteY6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116" h="661420">
                  <a:moveTo>
                    <a:pt x="301712" y="0"/>
                  </a:moveTo>
                  <a:lnTo>
                    <a:pt x="0" y="0"/>
                  </a:lnTo>
                  <a:lnTo>
                    <a:pt x="0" y="661421"/>
                  </a:lnTo>
                  <a:lnTo>
                    <a:pt x="301712" y="661421"/>
                  </a:lnTo>
                  <a:cubicBezTo>
                    <a:pt x="327309" y="661344"/>
                    <a:pt x="348040" y="640614"/>
                    <a:pt x="348116" y="615017"/>
                  </a:cubicBezTo>
                  <a:lnTo>
                    <a:pt x="348116" y="46404"/>
                  </a:lnTo>
                  <a:cubicBezTo>
                    <a:pt x="348040" y="20807"/>
                    <a:pt x="327309" y="77"/>
                    <a:pt x="301712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DC61DD8-C831-3B36-B890-4B2752742DFF}"/>
                </a:ext>
              </a:extLst>
            </p:cNvPr>
            <p:cNvSpPr/>
            <p:nvPr/>
          </p:nvSpPr>
          <p:spPr>
            <a:xfrm>
              <a:off x="7477918" y="2061935"/>
              <a:ext cx="313304" cy="661420"/>
            </a:xfrm>
            <a:custGeom>
              <a:avLst/>
              <a:gdLst>
                <a:gd name="connsiteX0" fmla="*/ 266901 w 313304"/>
                <a:gd name="connsiteY0" fmla="*/ 0 h 661420"/>
                <a:gd name="connsiteX1" fmla="*/ 0 w 313304"/>
                <a:gd name="connsiteY1" fmla="*/ 0 h 661420"/>
                <a:gd name="connsiteX2" fmla="*/ 0 w 313304"/>
                <a:gd name="connsiteY2" fmla="*/ 661421 h 661420"/>
                <a:gd name="connsiteX3" fmla="*/ 266901 w 313304"/>
                <a:gd name="connsiteY3" fmla="*/ 661421 h 661420"/>
                <a:gd name="connsiteX4" fmla="*/ 313305 w 313304"/>
                <a:gd name="connsiteY4" fmla="*/ 615017 h 661420"/>
                <a:gd name="connsiteX5" fmla="*/ 313305 w 313304"/>
                <a:gd name="connsiteY5" fmla="*/ 46404 h 661420"/>
                <a:gd name="connsiteX6" fmla="*/ 266901 w 313304"/>
                <a:gd name="connsiteY6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04" h="661420">
                  <a:moveTo>
                    <a:pt x="266901" y="0"/>
                  </a:moveTo>
                  <a:lnTo>
                    <a:pt x="0" y="0"/>
                  </a:lnTo>
                  <a:lnTo>
                    <a:pt x="0" y="661421"/>
                  </a:lnTo>
                  <a:lnTo>
                    <a:pt x="266901" y="661421"/>
                  </a:lnTo>
                  <a:cubicBezTo>
                    <a:pt x="292498" y="661344"/>
                    <a:pt x="313228" y="640614"/>
                    <a:pt x="313305" y="615017"/>
                  </a:cubicBezTo>
                  <a:lnTo>
                    <a:pt x="313305" y="46404"/>
                  </a:lnTo>
                  <a:cubicBezTo>
                    <a:pt x="313228" y="20807"/>
                    <a:pt x="292498" y="77"/>
                    <a:pt x="2669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4B69A4-1594-3052-0259-350E0E5FA9C6}"/>
                </a:ext>
              </a:extLst>
            </p:cNvPr>
            <p:cNvSpPr/>
            <p:nvPr/>
          </p:nvSpPr>
          <p:spPr>
            <a:xfrm>
              <a:off x="7477918" y="2061935"/>
              <a:ext cx="313304" cy="591797"/>
            </a:xfrm>
            <a:custGeom>
              <a:avLst/>
              <a:gdLst>
                <a:gd name="connsiteX0" fmla="*/ 266901 w 313304"/>
                <a:gd name="connsiteY0" fmla="*/ 0 h 591797"/>
                <a:gd name="connsiteX1" fmla="*/ 0 w 313304"/>
                <a:gd name="connsiteY1" fmla="*/ 0 h 591797"/>
                <a:gd name="connsiteX2" fmla="*/ 0 w 313304"/>
                <a:gd name="connsiteY2" fmla="*/ 591798 h 591797"/>
                <a:gd name="connsiteX3" fmla="*/ 266901 w 313304"/>
                <a:gd name="connsiteY3" fmla="*/ 591798 h 591797"/>
                <a:gd name="connsiteX4" fmla="*/ 313305 w 313304"/>
                <a:gd name="connsiteY4" fmla="*/ 545394 h 591797"/>
                <a:gd name="connsiteX5" fmla="*/ 313305 w 313304"/>
                <a:gd name="connsiteY5" fmla="*/ 46404 h 591797"/>
                <a:gd name="connsiteX6" fmla="*/ 266901 w 313304"/>
                <a:gd name="connsiteY6" fmla="*/ 0 h 59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04" h="591797">
                  <a:moveTo>
                    <a:pt x="266901" y="0"/>
                  </a:moveTo>
                  <a:lnTo>
                    <a:pt x="0" y="0"/>
                  </a:lnTo>
                  <a:lnTo>
                    <a:pt x="0" y="591798"/>
                  </a:lnTo>
                  <a:lnTo>
                    <a:pt x="266901" y="591798"/>
                  </a:lnTo>
                  <a:cubicBezTo>
                    <a:pt x="292498" y="591721"/>
                    <a:pt x="313228" y="570991"/>
                    <a:pt x="313305" y="545394"/>
                  </a:cubicBezTo>
                  <a:lnTo>
                    <a:pt x="313305" y="46404"/>
                  </a:lnTo>
                  <a:cubicBezTo>
                    <a:pt x="313228" y="20807"/>
                    <a:pt x="292498" y="77"/>
                    <a:pt x="2669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624BEFA-B33E-F4C4-A4D0-CB28320A4D3C}"/>
                </a:ext>
              </a:extLst>
            </p:cNvPr>
            <p:cNvSpPr/>
            <p:nvPr/>
          </p:nvSpPr>
          <p:spPr>
            <a:xfrm>
              <a:off x="7477918" y="2061935"/>
              <a:ext cx="278493" cy="591797"/>
            </a:xfrm>
            <a:custGeom>
              <a:avLst/>
              <a:gdLst>
                <a:gd name="connsiteX0" fmla="*/ 232089 w 278493"/>
                <a:gd name="connsiteY0" fmla="*/ 0 h 591797"/>
                <a:gd name="connsiteX1" fmla="*/ 0 w 278493"/>
                <a:gd name="connsiteY1" fmla="*/ 0 h 591797"/>
                <a:gd name="connsiteX2" fmla="*/ 0 w 278493"/>
                <a:gd name="connsiteY2" fmla="*/ 591798 h 591797"/>
                <a:gd name="connsiteX3" fmla="*/ 232089 w 278493"/>
                <a:gd name="connsiteY3" fmla="*/ 591798 h 591797"/>
                <a:gd name="connsiteX4" fmla="*/ 278493 w 278493"/>
                <a:gd name="connsiteY4" fmla="*/ 545394 h 591797"/>
                <a:gd name="connsiteX5" fmla="*/ 278493 w 278493"/>
                <a:gd name="connsiteY5" fmla="*/ 46404 h 591797"/>
                <a:gd name="connsiteX6" fmla="*/ 232089 w 278493"/>
                <a:gd name="connsiteY6" fmla="*/ 0 h 59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3" h="591797">
                  <a:moveTo>
                    <a:pt x="232089" y="0"/>
                  </a:moveTo>
                  <a:lnTo>
                    <a:pt x="0" y="0"/>
                  </a:lnTo>
                  <a:lnTo>
                    <a:pt x="0" y="591798"/>
                  </a:lnTo>
                  <a:lnTo>
                    <a:pt x="232089" y="591798"/>
                  </a:lnTo>
                  <a:cubicBezTo>
                    <a:pt x="257686" y="591721"/>
                    <a:pt x="278416" y="570991"/>
                    <a:pt x="278493" y="545394"/>
                  </a:cubicBezTo>
                  <a:lnTo>
                    <a:pt x="278493" y="46404"/>
                  </a:lnTo>
                  <a:cubicBezTo>
                    <a:pt x="278416" y="20807"/>
                    <a:pt x="257686" y="77"/>
                    <a:pt x="23208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4A3679C-AF5C-3D2F-5F72-AA3AB77E0FB8}"/>
                </a:ext>
              </a:extLst>
            </p:cNvPr>
            <p:cNvSpPr/>
            <p:nvPr/>
          </p:nvSpPr>
          <p:spPr>
            <a:xfrm>
              <a:off x="7199460" y="2061935"/>
              <a:ext cx="556951" cy="556951"/>
            </a:xfrm>
            <a:custGeom>
              <a:avLst/>
              <a:gdLst>
                <a:gd name="connsiteX0" fmla="*/ 510547 w 556951"/>
                <a:gd name="connsiteY0" fmla="*/ 0 h 556951"/>
                <a:gd name="connsiteX1" fmla="*/ 556951 w 556951"/>
                <a:gd name="connsiteY1" fmla="*/ 0 h 556951"/>
                <a:gd name="connsiteX2" fmla="*/ 556951 w 556951"/>
                <a:gd name="connsiteY2" fmla="*/ 556951 h 556951"/>
                <a:gd name="connsiteX3" fmla="*/ 510547 w 556951"/>
                <a:gd name="connsiteY3" fmla="*/ 556951 h 556951"/>
                <a:gd name="connsiteX4" fmla="*/ 46404 w 556951"/>
                <a:gd name="connsiteY4" fmla="*/ 556951 h 556951"/>
                <a:gd name="connsiteX5" fmla="*/ 0 w 556951"/>
                <a:gd name="connsiteY5" fmla="*/ 556951 h 556951"/>
                <a:gd name="connsiteX6" fmla="*/ 0 w 556951"/>
                <a:gd name="connsiteY6" fmla="*/ 0 h 556951"/>
                <a:gd name="connsiteX7" fmla="*/ 46404 w 556951"/>
                <a:gd name="connsiteY7" fmla="*/ 0 h 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951" h="556951">
                  <a:moveTo>
                    <a:pt x="510547" y="0"/>
                  </a:moveTo>
                  <a:cubicBezTo>
                    <a:pt x="536175" y="0"/>
                    <a:pt x="556951" y="0"/>
                    <a:pt x="556951" y="0"/>
                  </a:cubicBezTo>
                  <a:lnTo>
                    <a:pt x="556951" y="556951"/>
                  </a:lnTo>
                  <a:cubicBezTo>
                    <a:pt x="556951" y="556951"/>
                    <a:pt x="536175" y="556951"/>
                    <a:pt x="510547" y="556951"/>
                  </a:cubicBezTo>
                  <a:lnTo>
                    <a:pt x="46404" y="556951"/>
                  </a:lnTo>
                  <a:cubicBezTo>
                    <a:pt x="20776" y="556951"/>
                    <a:pt x="0" y="556951"/>
                    <a:pt x="0" y="556951"/>
                  </a:cubicBezTo>
                  <a:lnTo>
                    <a:pt x="0" y="0"/>
                  </a:lnTo>
                  <a:cubicBezTo>
                    <a:pt x="0" y="0"/>
                    <a:pt x="20776" y="0"/>
                    <a:pt x="46404" y="0"/>
                  </a:cubicBez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05F3B34-3061-0DE0-C962-02C6FA181F32}"/>
                </a:ext>
              </a:extLst>
            </p:cNvPr>
            <p:cNvSpPr/>
            <p:nvPr/>
          </p:nvSpPr>
          <p:spPr>
            <a:xfrm>
              <a:off x="7326766" y="2176117"/>
              <a:ext cx="302304" cy="338368"/>
            </a:xfrm>
            <a:custGeom>
              <a:avLst/>
              <a:gdLst>
                <a:gd name="connsiteX0" fmla="*/ 0 w 302304"/>
                <a:gd name="connsiteY0" fmla="*/ 338369 h 338368"/>
                <a:gd name="connsiteX1" fmla="*/ 109378 w 302304"/>
                <a:gd name="connsiteY1" fmla="*/ 168697 h 338368"/>
                <a:gd name="connsiteX2" fmla="*/ 9225 w 302304"/>
                <a:gd name="connsiteY2" fmla="*/ 0 h 338368"/>
                <a:gd name="connsiteX3" fmla="*/ 89918 w 302304"/>
                <a:gd name="connsiteY3" fmla="*/ 0 h 338368"/>
                <a:gd name="connsiteX4" fmla="*/ 144677 w 302304"/>
                <a:gd name="connsiteY4" fmla="*/ 107916 h 338368"/>
                <a:gd name="connsiteX5" fmla="*/ 155121 w 302304"/>
                <a:gd name="connsiteY5" fmla="*/ 130822 h 338368"/>
                <a:gd name="connsiteX6" fmla="*/ 155817 w 302304"/>
                <a:gd name="connsiteY6" fmla="*/ 130822 h 338368"/>
                <a:gd name="connsiteX7" fmla="*/ 167165 w 302304"/>
                <a:gd name="connsiteY7" fmla="*/ 106976 h 338368"/>
                <a:gd name="connsiteX8" fmla="*/ 225684 w 302304"/>
                <a:gd name="connsiteY8" fmla="*/ 104 h 338368"/>
                <a:gd name="connsiteX9" fmla="*/ 299763 w 302304"/>
                <a:gd name="connsiteY9" fmla="*/ 104 h 338368"/>
                <a:gd name="connsiteX10" fmla="*/ 196825 w 302304"/>
                <a:gd name="connsiteY10" fmla="*/ 167792 h 338368"/>
                <a:gd name="connsiteX11" fmla="*/ 302304 w 302304"/>
                <a:gd name="connsiteY11" fmla="*/ 338369 h 338368"/>
                <a:gd name="connsiteX12" fmla="*/ 223491 w 302304"/>
                <a:gd name="connsiteY12" fmla="*/ 338369 h 338368"/>
                <a:gd name="connsiteX13" fmla="*/ 160238 w 302304"/>
                <a:gd name="connsiteY13" fmla="*/ 220009 h 338368"/>
                <a:gd name="connsiteX14" fmla="*/ 152684 w 302304"/>
                <a:gd name="connsiteY14" fmla="*/ 204205 h 338368"/>
                <a:gd name="connsiteX15" fmla="*/ 151744 w 302304"/>
                <a:gd name="connsiteY15" fmla="*/ 204205 h 338368"/>
                <a:gd name="connsiteX16" fmla="*/ 144433 w 302304"/>
                <a:gd name="connsiteY16" fmla="*/ 219557 h 338368"/>
                <a:gd name="connsiteX17" fmla="*/ 79301 w 302304"/>
                <a:gd name="connsiteY17" fmla="*/ 338369 h 33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04" h="338368">
                  <a:moveTo>
                    <a:pt x="0" y="338369"/>
                  </a:moveTo>
                  <a:lnTo>
                    <a:pt x="109378" y="168697"/>
                  </a:lnTo>
                  <a:lnTo>
                    <a:pt x="9225" y="0"/>
                  </a:lnTo>
                  <a:lnTo>
                    <a:pt x="89918" y="0"/>
                  </a:lnTo>
                  <a:lnTo>
                    <a:pt x="144677" y="107916"/>
                  </a:lnTo>
                  <a:cubicBezTo>
                    <a:pt x="149690" y="118151"/>
                    <a:pt x="153171" y="125774"/>
                    <a:pt x="155121" y="130822"/>
                  </a:cubicBezTo>
                  <a:lnTo>
                    <a:pt x="155817" y="130822"/>
                  </a:lnTo>
                  <a:cubicBezTo>
                    <a:pt x="159437" y="122652"/>
                    <a:pt x="163221" y="114704"/>
                    <a:pt x="167165" y="106976"/>
                  </a:cubicBezTo>
                  <a:lnTo>
                    <a:pt x="225684" y="104"/>
                  </a:lnTo>
                  <a:lnTo>
                    <a:pt x="299763" y="104"/>
                  </a:lnTo>
                  <a:lnTo>
                    <a:pt x="196825" y="167792"/>
                  </a:lnTo>
                  <a:lnTo>
                    <a:pt x="302304" y="338369"/>
                  </a:lnTo>
                  <a:lnTo>
                    <a:pt x="223491" y="338369"/>
                  </a:lnTo>
                  <a:lnTo>
                    <a:pt x="160238" y="220009"/>
                  </a:lnTo>
                  <a:cubicBezTo>
                    <a:pt x="157258" y="214976"/>
                    <a:pt x="154727" y="209688"/>
                    <a:pt x="152684" y="204205"/>
                  </a:cubicBezTo>
                  <a:lnTo>
                    <a:pt x="151744" y="204205"/>
                  </a:lnTo>
                  <a:cubicBezTo>
                    <a:pt x="149888" y="209580"/>
                    <a:pt x="147434" y="214729"/>
                    <a:pt x="144433" y="219557"/>
                  </a:cubicBezTo>
                  <a:lnTo>
                    <a:pt x="79301" y="338369"/>
                  </a:lnTo>
                  <a:close/>
                </a:path>
              </a:pathLst>
            </a:custGeom>
            <a:solidFill>
              <a:srgbClr val="FFFFFF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C879076-C762-32B3-174B-684B5F938A73}"/>
              </a:ext>
            </a:extLst>
          </p:cNvPr>
          <p:cNvGrpSpPr/>
          <p:nvPr/>
        </p:nvGrpSpPr>
        <p:grpSpPr>
          <a:xfrm>
            <a:off x="6057900" y="2749034"/>
            <a:ext cx="3404778" cy="1359932"/>
            <a:chOff x="5505450" y="2552700"/>
            <a:chExt cx="3404778" cy="135993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C34C364-3930-F343-9D61-CF8105C4BEE4}"/>
                </a:ext>
              </a:extLst>
            </p:cNvPr>
            <p:cNvSpPr txBox="1"/>
            <p:nvPr/>
          </p:nvSpPr>
          <p:spPr>
            <a:xfrm>
              <a:off x="5505450" y="3543300"/>
              <a:ext cx="3404778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>
                <a:spcBef>
                  <a:spcPts val="1800"/>
                </a:spcBef>
                <a:spcAft>
                  <a:spcPts val="1800"/>
                </a:spcAft>
              </a:pPr>
              <a:r>
                <a:rPr lang="en-US" sz="2400">
                  <a:solidFill>
                    <a:schemeClr val="tx2"/>
                  </a:solidFill>
                  <a:latin typeface="+mn-lt"/>
                </a:rPr>
                <a:t>Sorting and filtering data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71AABC-8E01-702F-2859-C3645837058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34B1D7-666B-C58E-7A6F-FE55A7A1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18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00B68C-BC7F-1D6A-38F1-9E2CB5060B8E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Sample Sales Order.xlsx</a:t>
            </a:r>
          </a:p>
        </p:txBody>
      </p:sp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CC8-1226-FABE-5609-0D000C810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900" y="874752"/>
            <a:ext cx="5551488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Excel Features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430472A-14A5-3B81-35E8-7A76E09DA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333" y="2090671"/>
            <a:ext cx="3246120" cy="324612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E2F6418-9228-C13D-D7BF-E21C04014F79}"/>
              </a:ext>
            </a:extLst>
          </p:cNvPr>
          <p:cNvGrpSpPr/>
          <p:nvPr/>
        </p:nvGrpSpPr>
        <p:grpSpPr>
          <a:xfrm>
            <a:off x="6057900" y="2090671"/>
            <a:ext cx="5580461" cy="3489709"/>
            <a:chOff x="5064679" y="2090671"/>
            <a:chExt cx="5580461" cy="34897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390D019-6EB2-DD48-F6A5-694DCC36ED7F}"/>
                </a:ext>
              </a:extLst>
            </p:cNvPr>
            <p:cNvSpPr/>
            <p:nvPr/>
          </p:nvSpPr>
          <p:spPr bwMode="auto">
            <a:xfrm>
              <a:off x="5524500" y="2090671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Search for specific data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9F6FD3-6B47-23EA-A883-9B147E433D0E}"/>
                </a:ext>
              </a:extLst>
            </p:cNvPr>
            <p:cNvSpPr/>
            <p:nvPr/>
          </p:nvSpPr>
          <p:spPr bwMode="auto">
            <a:xfrm>
              <a:off x="5064679" y="2092321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72046E6-0483-8D6E-181E-695EB63CAC03}"/>
                </a:ext>
              </a:extLst>
            </p:cNvPr>
            <p:cNvSpPr/>
            <p:nvPr/>
          </p:nvSpPr>
          <p:spPr bwMode="auto">
            <a:xfrm>
              <a:off x="5265784" y="2293426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63DBCFE-956C-D583-D0B3-7243F3E62DB7}"/>
                </a:ext>
              </a:extLst>
            </p:cNvPr>
            <p:cNvSpPr/>
            <p:nvPr/>
          </p:nvSpPr>
          <p:spPr bwMode="auto">
            <a:xfrm>
              <a:off x="5524500" y="3359276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Filter data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F581AAE-11E1-F379-74FF-B219031263BC}"/>
                </a:ext>
              </a:extLst>
            </p:cNvPr>
            <p:cNvSpPr/>
            <p:nvPr/>
          </p:nvSpPr>
          <p:spPr bwMode="auto">
            <a:xfrm>
              <a:off x="5064679" y="3360926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1D2A0F9-373B-E90B-164F-64CF95B7294F}"/>
                </a:ext>
              </a:extLst>
            </p:cNvPr>
            <p:cNvSpPr/>
            <p:nvPr/>
          </p:nvSpPr>
          <p:spPr bwMode="auto">
            <a:xfrm>
              <a:off x="5265784" y="3562031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B0EBBB2-216D-66D6-F4FC-3A2B0BE9C369}"/>
                </a:ext>
              </a:extLst>
            </p:cNvPr>
            <p:cNvSpPr/>
            <p:nvPr/>
          </p:nvSpPr>
          <p:spPr bwMode="auto">
            <a:xfrm>
              <a:off x="5524500" y="4627880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Sort using multiple columns in a table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35531EA-9D3D-28C0-134F-496792750B05}"/>
                </a:ext>
              </a:extLst>
            </p:cNvPr>
            <p:cNvSpPr/>
            <p:nvPr/>
          </p:nvSpPr>
          <p:spPr bwMode="auto">
            <a:xfrm>
              <a:off x="5064679" y="462953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33C320-1D3A-7721-11B6-BE2DE0437B95}"/>
                </a:ext>
              </a:extLst>
            </p:cNvPr>
            <p:cNvSpPr/>
            <p:nvPr/>
          </p:nvSpPr>
          <p:spPr bwMode="auto">
            <a:xfrm>
              <a:off x="5265784" y="483063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37" name="Graphic 36" descr="Checkmark outline">
              <a:extLst>
                <a:ext uri="{FF2B5EF4-FFF2-40B4-BE49-F238E27FC236}">
                  <a16:creationId xmlns:a16="http://schemas.microsoft.com/office/drawing/2014/main" id="{20AC5B91-7B60-ABD9-847B-D872E2320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0084" y="2407726"/>
              <a:ext cx="320040" cy="320040"/>
            </a:xfrm>
            <a:prstGeom prst="rect">
              <a:avLst/>
            </a:prstGeom>
          </p:spPr>
        </p:pic>
        <p:pic>
          <p:nvPicPr>
            <p:cNvPr id="38" name="Graphic 37" descr="Checkmark outline">
              <a:extLst>
                <a:ext uri="{FF2B5EF4-FFF2-40B4-BE49-F238E27FC236}">
                  <a16:creationId xmlns:a16="http://schemas.microsoft.com/office/drawing/2014/main" id="{D2C23735-8E1B-59D9-382D-8C704B213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0084" y="3674315"/>
              <a:ext cx="320040" cy="320040"/>
            </a:xfrm>
            <a:prstGeom prst="rect">
              <a:avLst/>
            </a:prstGeom>
          </p:spPr>
        </p:pic>
        <p:pic>
          <p:nvPicPr>
            <p:cNvPr id="39" name="Graphic 38" descr="Checkmark outline">
              <a:extLst>
                <a:ext uri="{FF2B5EF4-FFF2-40B4-BE49-F238E27FC236}">
                  <a16:creationId xmlns:a16="http://schemas.microsoft.com/office/drawing/2014/main" id="{9900A41C-F2B5-F18A-6232-7460A9327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80084" y="4944935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53C9FE5C-7454-55AA-3C89-5EE0CADDC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Managing Data with Microsoft 365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06F2E-30E0-6197-7A12-EA65BB8D7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094101"/>
            <a:ext cx="5509260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Find Your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03DB60-C771-51A9-7648-2C4E732082F1}"/>
              </a:ext>
            </a:extLst>
          </p:cNvPr>
          <p:cNvSpPr/>
          <p:nvPr/>
        </p:nvSpPr>
        <p:spPr bwMode="auto">
          <a:xfrm>
            <a:off x="1037924" y="2025650"/>
            <a:ext cx="5120640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Sort to reorder values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00A748-F859-EA40-0E48-A78018DCA712}"/>
              </a:ext>
            </a:extLst>
          </p:cNvPr>
          <p:cNvSpPr/>
          <p:nvPr/>
        </p:nvSpPr>
        <p:spPr bwMode="auto">
          <a:xfrm>
            <a:off x="578103" y="2027300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1E5EE6-4E0D-E893-9A61-B8F080A3AFC9}"/>
              </a:ext>
            </a:extLst>
          </p:cNvPr>
          <p:cNvSpPr/>
          <p:nvPr/>
        </p:nvSpPr>
        <p:spPr bwMode="auto">
          <a:xfrm>
            <a:off x="779208" y="2228405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57391A-ECB4-431F-BB3F-619842A339CF}"/>
              </a:ext>
            </a:extLst>
          </p:cNvPr>
          <p:cNvSpPr/>
          <p:nvPr/>
        </p:nvSpPr>
        <p:spPr bwMode="auto">
          <a:xfrm>
            <a:off x="1037924" y="3294255"/>
            <a:ext cx="5120640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Filter out data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FA2F29-1EF2-020A-D563-BE79E755115F}"/>
              </a:ext>
            </a:extLst>
          </p:cNvPr>
          <p:cNvSpPr/>
          <p:nvPr/>
        </p:nvSpPr>
        <p:spPr bwMode="auto">
          <a:xfrm>
            <a:off x="578103" y="3295905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FCE440D-E525-E0F7-C625-8FD46E74C5C8}"/>
              </a:ext>
            </a:extLst>
          </p:cNvPr>
          <p:cNvSpPr/>
          <p:nvPr/>
        </p:nvSpPr>
        <p:spPr bwMode="auto">
          <a:xfrm>
            <a:off x="779208" y="3497010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Picture 16" descr="A person and a dog sitting at a desk in fron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40A8E4-EEAF-4F16-8D50-DDE79112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5650" y="0"/>
            <a:ext cx="5086350" cy="6858000"/>
          </a:xfrm>
          <a:prstGeom prst="rect">
            <a:avLst/>
          </a:prstGeom>
        </p:spPr>
      </p:pic>
      <p:pic>
        <p:nvPicPr>
          <p:cNvPr id="21" name="Graphic 20" descr="Checkmark outline">
            <a:extLst>
              <a:ext uri="{FF2B5EF4-FFF2-40B4-BE49-F238E27FC236}">
                <a16:creationId xmlns:a16="http://schemas.microsoft.com/office/drawing/2014/main" id="{81CFFB8C-D332-9C9B-4AD5-488965C91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508" y="3611310"/>
            <a:ext cx="320040" cy="320040"/>
          </a:xfrm>
          <a:prstGeom prst="rect">
            <a:avLst/>
          </a:prstGeom>
        </p:spPr>
      </p:pic>
      <p:pic>
        <p:nvPicPr>
          <p:cNvPr id="22" name="Graphic 21" descr="Checkmark outline">
            <a:extLst>
              <a:ext uri="{FF2B5EF4-FFF2-40B4-BE49-F238E27FC236}">
                <a16:creationId xmlns:a16="http://schemas.microsoft.com/office/drawing/2014/main" id="{0F867045-A130-080C-2AF1-EA90D62EAA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508" y="2342705"/>
            <a:ext cx="320040" cy="320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745BCF-8031-A3F2-5372-72223B58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Using PivotTables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19F53B-3CE8-0C89-DF4A-9A1040AE7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41" y="1805940"/>
            <a:ext cx="3246120" cy="324612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35BB70F-1163-2CB4-001C-0BE65050A89F}"/>
              </a:ext>
            </a:extLst>
          </p:cNvPr>
          <p:cNvGrpSpPr/>
          <p:nvPr/>
        </p:nvGrpSpPr>
        <p:grpSpPr>
          <a:xfrm>
            <a:off x="6057900" y="2749034"/>
            <a:ext cx="6112251" cy="1298377"/>
            <a:chOff x="5505450" y="2552700"/>
            <a:chExt cx="6112251" cy="129837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64A65F-BDF7-1E35-9FD1-6D6D001152FB}"/>
                </a:ext>
              </a:extLst>
            </p:cNvPr>
            <p:cNvSpPr txBox="1"/>
            <p:nvPr/>
          </p:nvSpPr>
          <p:spPr>
            <a:xfrm>
              <a:off x="5505450" y="3543300"/>
              <a:ext cx="6112251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l"/>
              <a:r>
                <a:rPr lang="en-US" sz="2000" dirty="0">
                  <a:latin typeface="+mn-lt"/>
                </a:rPr>
                <a:t>Simplify and present data using PivotTables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DCACB1-1C5E-1578-C16E-E42F41104314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EA1FBC-590B-1B0B-DF25-39FD1DC46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2359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506D24-5BA7-5EB0-06A2-8A8658E04BAD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Test Sales Order.xlsx</a:t>
            </a:r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39ABF-D4B4-077B-5EB8-3C3752916B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853" y="585788"/>
            <a:ext cx="5470147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Explore PivotTables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43FC926-65DE-5D2E-50AA-6F239143E3A5}"/>
              </a:ext>
            </a:extLst>
          </p:cNvPr>
          <p:cNvSpPr/>
          <p:nvPr/>
        </p:nvSpPr>
        <p:spPr bwMode="auto">
          <a:xfrm>
            <a:off x="1038559" y="2025650"/>
            <a:ext cx="5096554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Choose a worksheet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BE55F5D-431B-ED8E-5AAB-337DE37614D1}"/>
              </a:ext>
            </a:extLst>
          </p:cNvPr>
          <p:cNvSpPr/>
          <p:nvPr/>
        </p:nvSpPr>
        <p:spPr bwMode="auto">
          <a:xfrm>
            <a:off x="578738" y="2027300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1CFA769-96D7-9249-DE02-6ED9E6241343}"/>
              </a:ext>
            </a:extLst>
          </p:cNvPr>
          <p:cNvSpPr/>
          <p:nvPr/>
        </p:nvSpPr>
        <p:spPr bwMode="auto">
          <a:xfrm>
            <a:off x="779843" y="2228405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28DE79-898C-4ECD-1084-85E1247D6C3F}"/>
              </a:ext>
            </a:extLst>
          </p:cNvPr>
          <p:cNvSpPr/>
          <p:nvPr/>
        </p:nvSpPr>
        <p:spPr bwMode="auto">
          <a:xfrm>
            <a:off x="1038559" y="3294255"/>
            <a:ext cx="5096554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cs typeface="Segoe UI" pitchFamily="34" charset="0"/>
              </a:rPr>
              <a:t>Select cells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0D563A-4A46-912A-958F-666FC78343C4}"/>
              </a:ext>
            </a:extLst>
          </p:cNvPr>
          <p:cNvSpPr/>
          <p:nvPr/>
        </p:nvSpPr>
        <p:spPr bwMode="auto">
          <a:xfrm>
            <a:off x="578738" y="3295905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023BB52-E8DF-5C93-532E-4F05FC25B6F0}"/>
              </a:ext>
            </a:extLst>
          </p:cNvPr>
          <p:cNvSpPr/>
          <p:nvPr/>
        </p:nvSpPr>
        <p:spPr bwMode="auto">
          <a:xfrm>
            <a:off x="779843" y="3497010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452B551-3C9F-7D7E-132F-FA94499BA827}"/>
              </a:ext>
            </a:extLst>
          </p:cNvPr>
          <p:cNvSpPr/>
          <p:nvPr/>
        </p:nvSpPr>
        <p:spPr bwMode="auto">
          <a:xfrm>
            <a:off x="1038559" y="4562859"/>
            <a:ext cx="5096554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cs typeface="Segoe UI" pitchFamily="34" charset="0"/>
              </a:rPr>
              <a:t>Insert PivotTable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9BBE06-81C2-C362-9E89-41AA79BDEF29}"/>
              </a:ext>
            </a:extLst>
          </p:cNvPr>
          <p:cNvSpPr/>
          <p:nvPr/>
        </p:nvSpPr>
        <p:spPr bwMode="auto">
          <a:xfrm>
            <a:off x="578738" y="4564509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9531646-4C68-8966-18B8-AFD49CEA131D}"/>
              </a:ext>
            </a:extLst>
          </p:cNvPr>
          <p:cNvSpPr/>
          <p:nvPr/>
        </p:nvSpPr>
        <p:spPr bwMode="auto">
          <a:xfrm>
            <a:off x="779843" y="4765614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7" name="Graphic 16" descr="Checkmark outline">
            <a:extLst>
              <a:ext uri="{FF2B5EF4-FFF2-40B4-BE49-F238E27FC236}">
                <a16:creationId xmlns:a16="http://schemas.microsoft.com/office/drawing/2014/main" id="{BB6A43DB-01F9-3425-0AE5-E5A20A3DA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43" y="2342705"/>
            <a:ext cx="320040" cy="320040"/>
          </a:xfrm>
          <a:prstGeom prst="rect">
            <a:avLst/>
          </a:prstGeom>
        </p:spPr>
      </p:pic>
      <p:pic>
        <p:nvPicPr>
          <p:cNvPr id="18" name="Graphic 17" descr="Checkmark outline">
            <a:extLst>
              <a:ext uri="{FF2B5EF4-FFF2-40B4-BE49-F238E27FC236}">
                <a16:creationId xmlns:a16="http://schemas.microsoft.com/office/drawing/2014/main" id="{0B667E25-6FD6-F1F3-49CB-F6B4C3DD51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43" y="3611310"/>
            <a:ext cx="320040" cy="320040"/>
          </a:xfrm>
          <a:prstGeom prst="rect">
            <a:avLst/>
          </a:prstGeom>
        </p:spPr>
      </p:pic>
      <p:pic>
        <p:nvPicPr>
          <p:cNvPr id="19" name="Graphic 18" descr="Checkmark outline">
            <a:extLst>
              <a:ext uri="{FF2B5EF4-FFF2-40B4-BE49-F238E27FC236}">
                <a16:creationId xmlns:a16="http://schemas.microsoft.com/office/drawing/2014/main" id="{8B5822E8-B8CF-99AA-7457-30A55A89E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43" y="4879914"/>
            <a:ext cx="320040" cy="3200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0E4D451-0C75-6B7A-9E01-8D80F709AF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87" t="1671" r="1828" b="1671"/>
          <a:stretch/>
        </p:blipFill>
        <p:spPr>
          <a:xfrm>
            <a:off x="7115176" y="0"/>
            <a:ext cx="5076825" cy="6858000"/>
          </a:xfrm>
          <a:custGeom>
            <a:avLst/>
            <a:gdLst>
              <a:gd name="connsiteX0" fmla="*/ 0 w 5076825"/>
              <a:gd name="connsiteY0" fmla="*/ 0 h 6858000"/>
              <a:gd name="connsiteX1" fmla="*/ 5076825 w 5076825"/>
              <a:gd name="connsiteY1" fmla="*/ 0 h 6858000"/>
              <a:gd name="connsiteX2" fmla="*/ 5076825 w 5076825"/>
              <a:gd name="connsiteY2" fmla="*/ 6858000 h 6858000"/>
              <a:gd name="connsiteX3" fmla="*/ 0 w 5076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825" h="6858000">
                <a:moveTo>
                  <a:pt x="0" y="0"/>
                </a:moveTo>
                <a:lnTo>
                  <a:pt x="5076825" y="0"/>
                </a:lnTo>
                <a:lnTo>
                  <a:pt x="507682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D251824-21D5-5002-2DA6-5B4CCDA41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Creating your First PivotTables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161AABD-D46A-8382-FDBB-F0373A123873}"/>
              </a:ext>
            </a:extLst>
          </p:cNvPr>
          <p:cNvGrpSpPr/>
          <p:nvPr/>
        </p:nvGrpSpPr>
        <p:grpSpPr>
          <a:xfrm>
            <a:off x="6057900" y="2749034"/>
            <a:ext cx="2830903" cy="1359932"/>
            <a:chOff x="5505450" y="2552700"/>
            <a:chExt cx="2830903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49AEA04-34B2-61AA-AD8A-6BFFF3B32016}"/>
                </a:ext>
              </a:extLst>
            </p:cNvPr>
            <p:cNvSpPr txBox="1"/>
            <p:nvPr/>
          </p:nvSpPr>
          <p:spPr>
            <a:xfrm>
              <a:off x="5505450" y="3543300"/>
              <a:ext cx="279243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Building PivotTables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1E7B395-E58E-38FE-5B78-0D16E6851C7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AE5FD87-BF0B-86C9-5D94-888BD38A7A7E}"/>
              </a:ext>
            </a:extLst>
          </p:cNvPr>
          <p:cNvGrpSpPr>
            <a:grpSpLocks noChangeAspect="1"/>
          </p:cNvGrpSpPr>
          <p:nvPr/>
        </p:nvGrpSpPr>
        <p:grpSpPr>
          <a:xfrm>
            <a:off x="1636516" y="2029968"/>
            <a:ext cx="3133106" cy="2798064"/>
            <a:chOff x="7199460" y="1853065"/>
            <a:chExt cx="1113937" cy="974725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30DDBEB3-1397-8B67-2CAB-D7FA94ECE1AB}"/>
                </a:ext>
              </a:extLst>
            </p:cNvPr>
            <p:cNvSpPr/>
            <p:nvPr/>
          </p:nvSpPr>
          <p:spPr>
            <a:xfrm>
              <a:off x="7477918" y="2272649"/>
              <a:ext cx="835479" cy="555141"/>
            </a:xfrm>
            <a:custGeom>
              <a:avLst/>
              <a:gdLst>
                <a:gd name="connsiteX0" fmla="*/ 417740 w 835479"/>
                <a:gd name="connsiteY0" fmla="*/ 67778 h 555141"/>
                <a:gd name="connsiteX1" fmla="*/ 220601 w 835479"/>
                <a:gd name="connsiteY1" fmla="*/ 0 h 555141"/>
                <a:gd name="connsiteX2" fmla="*/ 0 w 835479"/>
                <a:gd name="connsiteY2" fmla="*/ 67778 h 555141"/>
                <a:gd name="connsiteX3" fmla="*/ 0 w 835479"/>
                <a:gd name="connsiteY3" fmla="*/ 508737 h 555141"/>
                <a:gd name="connsiteX4" fmla="*/ 46404 w 835479"/>
                <a:gd name="connsiteY4" fmla="*/ 555141 h 555141"/>
                <a:gd name="connsiteX5" fmla="*/ 789075 w 835479"/>
                <a:gd name="connsiteY5" fmla="*/ 555141 h 555141"/>
                <a:gd name="connsiteX6" fmla="*/ 835479 w 835479"/>
                <a:gd name="connsiteY6" fmla="*/ 508737 h 555141"/>
                <a:gd name="connsiteX7" fmla="*/ 835479 w 835479"/>
                <a:gd name="connsiteY7" fmla="*/ 311460 h 5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9" h="555141">
                  <a:moveTo>
                    <a:pt x="417740" y="67778"/>
                  </a:moveTo>
                  <a:lnTo>
                    <a:pt x="220601" y="0"/>
                  </a:lnTo>
                  <a:lnTo>
                    <a:pt x="0" y="67778"/>
                  </a:lnTo>
                  <a:lnTo>
                    <a:pt x="0" y="508737"/>
                  </a:lnTo>
                  <a:cubicBezTo>
                    <a:pt x="0" y="534365"/>
                    <a:pt x="20776" y="555141"/>
                    <a:pt x="46404" y="555141"/>
                  </a:cubicBezTo>
                  <a:lnTo>
                    <a:pt x="789075" y="555141"/>
                  </a:lnTo>
                  <a:cubicBezTo>
                    <a:pt x="814703" y="555141"/>
                    <a:pt x="835479" y="534365"/>
                    <a:pt x="835479" y="508737"/>
                  </a:cubicBezTo>
                  <a:lnTo>
                    <a:pt x="835479" y="311460"/>
                  </a:lnTo>
                  <a:close/>
                </a:path>
              </a:pathLst>
            </a:custGeom>
            <a:solidFill>
              <a:srgbClr val="185C37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210EEB3-308E-41B1-FD29-D4E9B613A64D}"/>
                </a:ext>
              </a:extLst>
            </p:cNvPr>
            <p:cNvSpPr/>
            <p:nvPr/>
          </p:nvSpPr>
          <p:spPr>
            <a:xfrm>
              <a:off x="7477918" y="1853065"/>
              <a:ext cx="835479" cy="575505"/>
            </a:xfrm>
            <a:custGeom>
              <a:avLst/>
              <a:gdLst>
                <a:gd name="connsiteX0" fmla="*/ 417740 w 835479"/>
                <a:gd name="connsiteY0" fmla="*/ 0 h 575505"/>
                <a:gd name="connsiteX1" fmla="*/ 46404 w 835479"/>
                <a:gd name="connsiteY1" fmla="*/ 0 h 575505"/>
                <a:gd name="connsiteX2" fmla="*/ 0 w 835479"/>
                <a:gd name="connsiteY2" fmla="*/ 46404 h 575505"/>
                <a:gd name="connsiteX3" fmla="*/ 0 w 835479"/>
                <a:gd name="connsiteY3" fmla="*/ 243681 h 575505"/>
                <a:gd name="connsiteX4" fmla="*/ 417740 w 835479"/>
                <a:gd name="connsiteY4" fmla="*/ 487363 h 575505"/>
                <a:gd name="connsiteX5" fmla="*/ 626609 w 835479"/>
                <a:gd name="connsiteY5" fmla="*/ 575506 h 575505"/>
                <a:gd name="connsiteX6" fmla="*/ 835479 w 835479"/>
                <a:gd name="connsiteY6" fmla="*/ 487363 h 575505"/>
                <a:gd name="connsiteX7" fmla="*/ 835479 w 835479"/>
                <a:gd name="connsiteY7" fmla="*/ 243681 h 57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9" h="575505">
                  <a:moveTo>
                    <a:pt x="417740" y="0"/>
                  </a:moveTo>
                  <a:lnTo>
                    <a:pt x="46404" y="0"/>
                  </a:lnTo>
                  <a:cubicBezTo>
                    <a:pt x="20776" y="0"/>
                    <a:pt x="0" y="20776"/>
                    <a:pt x="0" y="46404"/>
                  </a:cubicBezTo>
                  <a:lnTo>
                    <a:pt x="0" y="243681"/>
                  </a:lnTo>
                  <a:lnTo>
                    <a:pt x="417740" y="487363"/>
                  </a:lnTo>
                  <a:lnTo>
                    <a:pt x="626609" y="575506"/>
                  </a:lnTo>
                  <a:lnTo>
                    <a:pt x="835479" y="487363"/>
                  </a:lnTo>
                  <a:lnTo>
                    <a:pt x="835479" y="243681"/>
                  </a:lnTo>
                  <a:close/>
                </a:path>
              </a:pathLst>
            </a:custGeom>
            <a:solidFill>
              <a:srgbClr val="21A366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3A932B5-4B59-9668-19A5-D506A31936E7}"/>
                </a:ext>
              </a:extLst>
            </p:cNvPr>
            <p:cNvSpPr/>
            <p:nvPr/>
          </p:nvSpPr>
          <p:spPr>
            <a:xfrm>
              <a:off x="7477918" y="2096746"/>
              <a:ext cx="417739" cy="243681"/>
            </a:xfrm>
            <a:custGeom>
              <a:avLst/>
              <a:gdLst>
                <a:gd name="connsiteX0" fmla="*/ 0 w 417739"/>
                <a:gd name="connsiteY0" fmla="*/ 0 h 243681"/>
                <a:gd name="connsiteX1" fmla="*/ 417740 w 417739"/>
                <a:gd name="connsiteY1" fmla="*/ 0 h 243681"/>
                <a:gd name="connsiteX2" fmla="*/ 417740 w 417739"/>
                <a:gd name="connsiteY2" fmla="*/ 243681 h 243681"/>
                <a:gd name="connsiteX3" fmla="*/ 0 w 417739"/>
                <a:gd name="connsiteY3" fmla="*/ 243681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39" h="243681">
                  <a:moveTo>
                    <a:pt x="0" y="0"/>
                  </a:moveTo>
                  <a:lnTo>
                    <a:pt x="417740" y="0"/>
                  </a:lnTo>
                  <a:lnTo>
                    <a:pt x="417740" y="243681"/>
                  </a:lnTo>
                  <a:lnTo>
                    <a:pt x="0" y="243681"/>
                  </a:ln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3411D0F-0B07-6BC9-D4E8-283A52FA9E68}"/>
                </a:ext>
              </a:extLst>
            </p:cNvPr>
            <p:cNvSpPr/>
            <p:nvPr/>
          </p:nvSpPr>
          <p:spPr>
            <a:xfrm>
              <a:off x="7895658" y="1853065"/>
              <a:ext cx="417739" cy="243681"/>
            </a:xfrm>
            <a:custGeom>
              <a:avLst/>
              <a:gdLst>
                <a:gd name="connsiteX0" fmla="*/ 371336 w 417739"/>
                <a:gd name="connsiteY0" fmla="*/ 0 h 243681"/>
                <a:gd name="connsiteX1" fmla="*/ 0 w 417739"/>
                <a:gd name="connsiteY1" fmla="*/ 0 h 243681"/>
                <a:gd name="connsiteX2" fmla="*/ 0 w 417739"/>
                <a:gd name="connsiteY2" fmla="*/ 243681 h 243681"/>
                <a:gd name="connsiteX3" fmla="*/ 417740 w 417739"/>
                <a:gd name="connsiteY3" fmla="*/ 243681 h 243681"/>
                <a:gd name="connsiteX4" fmla="*/ 417740 w 417739"/>
                <a:gd name="connsiteY4" fmla="*/ 46404 h 243681"/>
                <a:gd name="connsiteX5" fmla="*/ 371336 w 417739"/>
                <a:gd name="connsiteY5" fmla="*/ 0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739" h="243681">
                  <a:moveTo>
                    <a:pt x="371336" y="0"/>
                  </a:moveTo>
                  <a:lnTo>
                    <a:pt x="0" y="0"/>
                  </a:lnTo>
                  <a:lnTo>
                    <a:pt x="0" y="243681"/>
                  </a:lnTo>
                  <a:lnTo>
                    <a:pt x="417740" y="243681"/>
                  </a:lnTo>
                  <a:lnTo>
                    <a:pt x="417740" y="46404"/>
                  </a:lnTo>
                  <a:cubicBezTo>
                    <a:pt x="417740" y="20776"/>
                    <a:pt x="396964" y="0"/>
                    <a:pt x="371336" y="0"/>
                  </a:cubicBezTo>
                  <a:close/>
                </a:path>
              </a:pathLst>
            </a:custGeom>
            <a:solidFill>
              <a:srgbClr val="33C48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B38B0C2-FCB6-D084-BC4F-ACD59F624924}"/>
                </a:ext>
              </a:extLst>
            </p:cNvPr>
            <p:cNvSpPr/>
            <p:nvPr/>
          </p:nvSpPr>
          <p:spPr>
            <a:xfrm>
              <a:off x="7895658" y="2340428"/>
              <a:ext cx="417739" cy="243681"/>
            </a:xfrm>
            <a:custGeom>
              <a:avLst/>
              <a:gdLst>
                <a:gd name="connsiteX0" fmla="*/ 0 w 417739"/>
                <a:gd name="connsiteY0" fmla="*/ 0 h 243681"/>
                <a:gd name="connsiteX1" fmla="*/ 417740 w 417739"/>
                <a:gd name="connsiteY1" fmla="*/ 0 h 243681"/>
                <a:gd name="connsiteX2" fmla="*/ 417740 w 417739"/>
                <a:gd name="connsiteY2" fmla="*/ 243681 h 243681"/>
                <a:gd name="connsiteX3" fmla="*/ 0 w 417739"/>
                <a:gd name="connsiteY3" fmla="*/ 243681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39" h="243681">
                  <a:moveTo>
                    <a:pt x="0" y="0"/>
                  </a:moveTo>
                  <a:lnTo>
                    <a:pt x="417740" y="0"/>
                  </a:lnTo>
                  <a:lnTo>
                    <a:pt x="417740" y="243681"/>
                  </a:lnTo>
                  <a:lnTo>
                    <a:pt x="0" y="243681"/>
                  </a:ln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78D6AA9-0354-F704-37C1-C69F6245FDC4}"/>
                </a:ext>
              </a:extLst>
            </p:cNvPr>
            <p:cNvSpPr/>
            <p:nvPr/>
          </p:nvSpPr>
          <p:spPr>
            <a:xfrm>
              <a:off x="7477918" y="2027123"/>
              <a:ext cx="348116" cy="661420"/>
            </a:xfrm>
            <a:custGeom>
              <a:avLst/>
              <a:gdLst>
                <a:gd name="connsiteX0" fmla="*/ 301712 w 348116"/>
                <a:gd name="connsiteY0" fmla="*/ 0 h 661420"/>
                <a:gd name="connsiteX1" fmla="*/ 0 w 348116"/>
                <a:gd name="connsiteY1" fmla="*/ 0 h 661420"/>
                <a:gd name="connsiteX2" fmla="*/ 0 w 348116"/>
                <a:gd name="connsiteY2" fmla="*/ 661421 h 661420"/>
                <a:gd name="connsiteX3" fmla="*/ 301712 w 348116"/>
                <a:gd name="connsiteY3" fmla="*/ 661421 h 661420"/>
                <a:gd name="connsiteX4" fmla="*/ 348116 w 348116"/>
                <a:gd name="connsiteY4" fmla="*/ 615017 h 661420"/>
                <a:gd name="connsiteX5" fmla="*/ 348116 w 348116"/>
                <a:gd name="connsiteY5" fmla="*/ 46404 h 661420"/>
                <a:gd name="connsiteX6" fmla="*/ 301712 w 348116"/>
                <a:gd name="connsiteY6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116" h="661420">
                  <a:moveTo>
                    <a:pt x="301712" y="0"/>
                  </a:moveTo>
                  <a:lnTo>
                    <a:pt x="0" y="0"/>
                  </a:lnTo>
                  <a:lnTo>
                    <a:pt x="0" y="661421"/>
                  </a:lnTo>
                  <a:lnTo>
                    <a:pt x="301712" y="661421"/>
                  </a:lnTo>
                  <a:cubicBezTo>
                    <a:pt x="327309" y="661344"/>
                    <a:pt x="348040" y="640614"/>
                    <a:pt x="348116" y="615017"/>
                  </a:cubicBezTo>
                  <a:lnTo>
                    <a:pt x="348116" y="46404"/>
                  </a:lnTo>
                  <a:cubicBezTo>
                    <a:pt x="348040" y="20807"/>
                    <a:pt x="327309" y="77"/>
                    <a:pt x="301712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454B513E-6A55-6A9A-60B6-E6C6083A2044}"/>
                </a:ext>
              </a:extLst>
            </p:cNvPr>
            <p:cNvSpPr/>
            <p:nvPr/>
          </p:nvSpPr>
          <p:spPr>
            <a:xfrm>
              <a:off x="7477918" y="2061935"/>
              <a:ext cx="313304" cy="661420"/>
            </a:xfrm>
            <a:custGeom>
              <a:avLst/>
              <a:gdLst>
                <a:gd name="connsiteX0" fmla="*/ 266901 w 313304"/>
                <a:gd name="connsiteY0" fmla="*/ 0 h 661420"/>
                <a:gd name="connsiteX1" fmla="*/ 0 w 313304"/>
                <a:gd name="connsiteY1" fmla="*/ 0 h 661420"/>
                <a:gd name="connsiteX2" fmla="*/ 0 w 313304"/>
                <a:gd name="connsiteY2" fmla="*/ 661421 h 661420"/>
                <a:gd name="connsiteX3" fmla="*/ 266901 w 313304"/>
                <a:gd name="connsiteY3" fmla="*/ 661421 h 661420"/>
                <a:gd name="connsiteX4" fmla="*/ 313305 w 313304"/>
                <a:gd name="connsiteY4" fmla="*/ 615017 h 661420"/>
                <a:gd name="connsiteX5" fmla="*/ 313305 w 313304"/>
                <a:gd name="connsiteY5" fmla="*/ 46404 h 661420"/>
                <a:gd name="connsiteX6" fmla="*/ 266901 w 313304"/>
                <a:gd name="connsiteY6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04" h="661420">
                  <a:moveTo>
                    <a:pt x="266901" y="0"/>
                  </a:moveTo>
                  <a:lnTo>
                    <a:pt x="0" y="0"/>
                  </a:lnTo>
                  <a:lnTo>
                    <a:pt x="0" y="661421"/>
                  </a:lnTo>
                  <a:lnTo>
                    <a:pt x="266901" y="661421"/>
                  </a:lnTo>
                  <a:cubicBezTo>
                    <a:pt x="292498" y="661344"/>
                    <a:pt x="313228" y="640614"/>
                    <a:pt x="313305" y="615017"/>
                  </a:cubicBezTo>
                  <a:lnTo>
                    <a:pt x="313305" y="46404"/>
                  </a:lnTo>
                  <a:cubicBezTo>
                    <a:pt x="313228" y="20807"/>
                    <a:pt x="292498" y="77"/>
                    <a:pt x="2669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188CB66-99E6-626E-F268-347C9A709D01}"/>
                </a:ext>
              </a:extLst>
            </p:cNvPr>
            <p:cNvSpPr/>
            <p:nvPr/>
          </p:nvSpPr>
          <p:spPr>
            <a:xfrm>
              <a:off x="7477918" y="2061935"/>
              <a:ext cx="313304" cy="591797"/>
            </a:xfrm>
            <a:custGeom>
              <a:avLst/>
              <a:gdLst>
                <a:gd name="connsiteX0" fmla="*/ 266901 w 313304"/>
                <a:gd name="connsiteY0" fmla="*/ 0 h 591797"/>
                <a:gd name="connsiteX1" fmla="*/ 0 w 313304"/>
                <a:gd name="connsiteY1" fmla="*/ 0 h 591797"/>
                <a:gd name="connsiteX2" fmla="*/ 0 w 313304"/>
                <a:gd name="connsiteY2" fmla="*/ 591798 h 591797"/>
                <a:gd name="connsiteX3" fmla="*/ 266901 w 313304"/>
                <a:gd name="connsiteY3" fmla="*/ 591798 h 591797"/>
                <a:gd name="connsiteX4" fmla="*/ 313305 w 313304"/>
                <a:gd name="connsiteY4" fmla="*/ 545394 h 591797"/>
                <a:gd name="connsiteX5" fmla="*/ 313305 w 313304"/>
                <a:gd name="connsiteY5" fmla="*/ 46404 h 591797"/>
                <a:gd name="connsiteX6" fmla="*/ 266901 w 313304"/>
                <a:gd name="connsiteY6" fmla="*/ 0 h 59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04" h="591797">
                  <a:moveTo>
                    <a:pt x="266901" y="0"/>
                  </a:moveTo>
                  <a:lnTo>
                    <a:pt x="0" y="0"/>
                  </a:lnTo>
                  <a:lnTo>
                    <a:pt x="0" y="591798"/>
                  </a:lnTo>
                  <a:lnTo>
                    <a:pt x="266901" y="591798"/>
                  </a:lnTo>
                  <a:cubicBezTo>
                    <a:pt x="292498" y="591721"/>
                    <a:pt x="313228" y="570991"/>
                    <a:pt x="313305" y="545394"/>
                  </a:cubicBezTo>
                  <a:lnTo>
                    <a:pt x="313305" y="46404"/>
                  </a:lnTo>
                  <a:cubicBezTo>
                    <a:pt x="313228" y="20807"/>
                    <a:pt x="292498" y="77"/>
                    <a:pt x="2669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D5B5E71-CE0F-F927-0903-8D1CDA18FB4B}"/>
                </a:ext>
              </a:extLst>
            </p:cNvPr>
            <p:cNvSpPr/>
            <p:nvPr/>
          </p:nvSpPr>
          <p:spPr>
            <a:xfrm>
              <a:off x="7477918" y="2061935"/>
              <a:ext cx="278493" cy="591797"/>
            </a:xfrm>
            <a:custGeom>
              <a:avLst/>
              <a:gdLst>
                <a:gd name="connsiteX0" fmla="*/ 232089 w 278493"/>
                <a:gd name="connsiteY0" fmla="*/ 0 h 591797"/>
                <a:gd name="connsiteX1" fmla="*/ 0 w 278493"/>
                <a:gd name="connsiteY1" fmla="*/ 0 h 591797"/>
                <a:gd name="connsiteX2" fmla="*/ 0 w 278493"/>
                <a:gd name="connsiteY2" fmla="*/ 591798 h 591797"/>
                <a:gd name="connsiteX3" fmla="*/ 232089 w 278493"/>
                <a:gd name="connsiteY3" fmla="*/ 591798 h 591797"/>
                <a:gd name="connsiteX4" fmla="*/ 278493 w 278493"/>
                <a:gd name="connsiteY4" fmla="*/ 545394 h 591797"/>
                <a:gd name="connsiteX5" fmla="*/ 278493 w 278493"/>
                <a:gd name="connsiteY5" fmla="*/ 46404 h 591797"/>
                <a:gd name="connsiteX6" fmla="*/ 232089 w 278493"/>
                <a:gd name="connsiteY6" fmla="*/ 0 h 59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3" h="591797">
                  <a:moveTo>
                    <a:pt x="232089" y="0"/>
                  </a:moveTo>
                  <a:lnTo>
                    <a:pt x="0" y="0"/>
                  </a:lnTo>
                  <a:lnTo>
                    <a:pt x="0" y="591798"/>
                  </a:lnTo>
                  <a:lnTo>
                    <a:pt x="232089" y="591798"/>
                  </a:lnTo>
                  <a:cubicBezTo>
                    <a:pt x="257686" y="591721"/>
                    <a:pt x="278416" y="570991"/>
                    <a:pt x="278493" y="545394"/>
                  </a:cubicBezTo>
                  <a:lnTo>
                    <a:pt x="278493" y="46404"/>
                  </a:lnTo>
                  <a:cubicBezTo>
                    <a:pt x="278416" y="20807"/>
                    <a:pt x="257686" y="77"/>
                    <a:pt x="23208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8040B07-178D-44C6-B052-3F929F7EF9D1}"/>
                </a:ext>
              </a:extLst>
            </p:cNvPr>
            <p:cNvSpPr/>
            <p:nvPr/>
          </p:nvSpPr>
          <p:spPr>
            <a:xfrm>
              <a:off x="7199460" y="2061935"/>
              <a:ext cx="556951" cy="556951"/>
            </a:xfrm>
            <a:custGeom>
              <a:avLst/>
              <a:gdLst>
                <a:gd name="connsiteX0" fmla="*/ 510547 w 556951"/>
                <a:gd name="connsiteY0" fmla="*/ 0 h 556951"/>
                <a:gd name="connsiteX1" fmla="*/ 556951 w 556951"/>
                <a:gd name="connsiteY1" fmla="*/ 0 h 556951"/>
                <a:gd name="connsiteX2" fmla="*/ 556951 w 556951"/>
                <a:gd name="connsiteY2" fmla="*/ 556951 h 556951"/>
                <a:gd name="connsiteX3" fmla="*/ 510547 w 556951"/>
                <a:gd name="connsiteY3" fmla="*/ 556951 h 556951"/>
                <a:gd name="connsiteX4" fmla="*/ 46404 w 556951"/>
                <a:gd name="connsiteY4" fmla="*/ 556951 h 556951"/>
                <a:gd name="connsiteX5" fmla="*/ 0 w 556951"/>
                <a:gd name="connsiteY5" fmla="*/ 556951 h 556951"/>
                <a:gd name="connsiteX6" fmla="*/ 0 w 556951"/>
                <a:gd name="connsiteY6" fmla="*/ 0 h 556951"/>
                <a:gd name="connsiteX7" fmla="*/ 46404 w 556951"/>
                <a:gd name="connsiteY7" fmla="*/ 0 h 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951" h="556951">
                  <a:moveTo>
                    <a:pt x="510547" y="0"/>
                  </a:moveTo>
                  <a:cubicBezTo>
                    <a:pt x="536175" y="0"/>
                    <a:pt x="556951" y="0"/>
                    <a:pt x="556951" y="0"/>
                  </a:cubicBezTo>
                  <a:lnTo>
                    <a:pt x="556951" y="556951"/>
                  </a:lnTo>
                  <a:cubicBezTo>
                    <a:pt x="556951" y="556951"/>
                    <a:pt x="536175" y="556951"/>
                    <a:pt x="510547" y="556951"/>
                  </a:cubicBezTo>
                  <a:lnTo>
                    <a:pt x="46404" y="556951"/>
                  </a:lnTo>
                  <a:cubicBezTo>
                    <a:pt x="20776" y="556951"/>
                    <a:pt x="0" y="556951"/>
                    <a:pt x="0" y="556951"/>
                  </a:cubicBezTo>
                  <a:lnTo>
                    <a:pt x="0" y="0"/>
                  </a:lnTo>
                  <a:cubicBezTo>
                    <a:pt x="0" y="0"/>
                    <a:pt x="20776" y="0"/>
                    <a:pt x="46404" y="0"/>
                  </a:cubicBez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33613D5-99D4-97F7-A4D1-3F884B094DA7}"/>
                </a:ext>
              </a:extLst>
            </p:cNvPr>
            <p:cNvSpPr/>
            <p:nvPr/>
          </p:nvSpPr>
          <p:spPr>
            <a:xfrm>
              <a:off x="7326766" y="2176117"/>
              <a:ext cx="302304" cy="338368"/>
            </a:xfrm>
            <a:custGeom>
              <a:avLst/>
              <a:gdLst>
                <a:gd name="connsiteX0" fmla="*/ 0 w 302304"/>
                <a:gd name="connsiteY0" fmla="*/ 338369 h 338368"/>
                <a:gd name="connsiteX1" fmla="*/ 109378 w 302304"/>
                <a:gd name="connsiteY1" fmla="*/ 168697 h 338368"/>
                <a:gd name="connsiteX2" fmla="*/ 9225 w 302304"/>
                <a:gd name="connsiteY2" fmla="*/ 0 h 338368"/>
                <a:gd name="connsiteX3" fmla="*/ 89918 w 302304"/>
                <a:gd name="connsiteY3" fmla="*/ 0 h 338368"/>
                <a:gd name="connsiteX4" fmla="*/ 144677 w 302304"/>
                <a:gd name="connsiteY4" fmla="*/ 107916 h 338368"/>
                <a:gd name="connsiteX5" fmla="*/ 155121 w 302304"/>
                <a:gd name="connsiteY5" fmla="*/ 130822 h 338368"/>
                <a:gd name="connsiteX6" fmla="*/ 155817 w 302304"/>
                <a:gd name="connsiteY6" fmla="*/ 130822 h 338368"/>
                <a:gd name="connsiteX7" fmla="*/ 167165 w 302304"/>
                <a:gd name="connsiteY7" fmla="*/ 106976 h 338368"/>
                <a:gd name="connsiteX8" fmla="*/ 225684 w 302304"/>
                <a:gd name="connsiteY8" fmla="*/ 104 h 338368"/>
                <a:gd name="connsiteX9" fmla="*/ 299763 w 302304"/>
                <a:gd name="connsiteY9" fmla="*/ 104 h 338368"/>
                <a:gd name="connsiteX10" fmla="*/ 196825 w 302304"/>
                <a:gd name="connsiteY10" fmla="*/ 167792 h 338368"/>
                <a:gd name="connsiteX11" fmla="*/ 302304 w 302304"/>
                <a:gd name="connsiteY11" fmla="*/ 338369 h 338368"/>
                <a:gd name="connsiteX12" fmla="*/ 223491 w 302304"/>
                <a:gd name="connsiteY12" fmla="*/ 338369 h 338368"/>
                <a:gd name="connsiteX13" fmla="*/ 160238 w 302304"/>
                <a:gd name="connsiteY13" fmla="*/ 220009 h 338368"/>
                <a:gd name="connsiteX14" fmla="*/ 152684 w 302304"/>
                <a:gd name="connsiteY14" fmla="*/ 204205 h 338368"/>
                <a:gd name="connsiteX15" fmla="*/ 151744 w 302304"/>
                <a:gd name="connsiteY15" fmla="*/ 204205 h 338368"/>
                <a:gd name="connsiteX16" fmla="*/ 144433 w 302304"/>
                <a:gd name="connsiteY16" fmla="*/ 219557 h 338368"/>
                <a:gd name="connsiteX17" fmla="*/ 79301 w 302304"/>
                <a:gd name="connsiteY17" fmla="*/ 338369 h 33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04" h="338368">
                  <a:moveTo>
                    <a:pt x="0" y="338369"/>
                  </a:moveTo>
                  <a:lnTo>
                    <a:pt x="109378" y="168697"/>
                  </a:lnTo>
                  <a:lnTo>
                    <a:pt x="9225" y="0"/>
                  </a:lnTo>
                  <a:lnTo>
                    <a:pt x="89918" y="0"/>
                  </a:lnTo>
                  <a:lnTo>
                    <a:pt x="144677" y="107916"/>
                  </a:lnTo>
                  <a:cubicBezTo>
                    <a:pt x="149690" y="118151"/>
                    <a:pt x="153171" y="125774"/>
                    <a:pt x="155121" y="130822"/>
                  </a:cubicBezTo>
                  <a:lnTo>
                    <a:pt x="155817" y="130822"/>
                  </a:lnTo>
                  <a:cubicBezTo>
                    <a:pt x="159437" y="122652"/>
                    <a:pt x="163221" y="114704"/>
                    <a:pt x="167165" y="106976"/>
                  </a:cubicBezTo>
                  <a:lnTo>
                    <a:pt x="225684" y="104"/>
                  </a:lnTo>
                  <a:lnTo>
                    <a:pt x="299763" y="104"/>
                  </a:lnTo>
                  <a:lnTo>
                    <a:pt x="196825" y="167792"/>
                  </a:lnTo>
                  <a:lnTo>
                    <a:pt x="302304" y="338369"/>
                  </a:lnTo>
                  <a:lnTo>
                    <a:pt x="223491" y="338369"/>
                  </a:lnTo>
                  <a:lnTo>
                    <a:pt x="160238" y="220009"/>
                  </a:lnTo>
                  <a:cubicBezTo>
                    <a:pt x="157258" y="214976"/>
                    <a:pt x="154727" y="209688"/>
                    <a:pt x="152684" y="204205"/>
                  </a:cubicBezTo>
                  <a:lnTo>
                    <a:pt x="151744" y="204205"/>
                  </a:lnTo>
                  <a:cubicBezTo>
                    <a:pt x="149888" y="209580"/>
                    <a:pt x="147434" y="214729"/>
                    <a:pt x="144433" y="219557"/>
                  </a:cubicBezTo>
                  <a:lnTo>
                    <a:pt x="79301" y="338369"/>
                  </a:lnTo>
                  <a:close/>
                </a:path>
              </a:pathLst>
            </a:custGeom>
            <a:solidFill>
              <a:srgbClr val="FFFFFF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805E8C-4939-DB2F-61DA-F435158B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06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988975-9F8F-68AE-50B9-5ABB0657C8E9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Test Sales Order.xlsx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053C1-50F4-B20F-6CD8-5853D337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7" y="585788"/>
            <a:ext cx="5544245" cy="553998"/>
          </a:xfrm>
        </p:spPr>
        <p:txBody>
          <a:bodyPr/>
          <a:lstStyle/>
          <a:p>
            <a:r>
              <a:rPr lang="en-US" sz="3600"/>
              <a:t>Explore Pivot Tables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1A4ECF-3D20-5F87-BDA5-3D93F52FEDE4}"/>
              </a:ext>
            </a:extLst>
          </p:cNvPr>
          <p:cNvGrpSpPr/>
          <p:nvPr/>
        </p:nvGrpSpPr>
        <p:grpSpPr>
          <a:xfrm>
            <a:off x="578738" y="2706487"/>
            <a:ext cx="5556375" cy="952500"/>
            <a:chOff x="578738" y="2779329"/>
            <a:chExt cx="5556375" cy="952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7055D3-BF51-0FE1-FDA5-744D55818200}"/>
                </a:ext>
              </a:extLst>
            </p:cNvPr>
            <p:cNvSpPr/>
            <p:nvPr/>
          </p:nvSpPr>
          <p:spPr bwMode="auto">
            <a:xfrm>
              <a:off x="1038559" y="2779329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Select cells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C90F545-1D49-9DF6-CD2F-DE7AFF6DE736}"/>
                </a:ext>
              </a:extLst>
            </p:cNvPr>
            <p:cNvSpPr/>
            <p:nvPr/>
          </p:nvSpPr>
          <p:spPr bwMode="auto">
            <a:xfrm>
              <a:off x="578738" y="2780979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8A7064B-4295-A855-FA92-262B26C380B9}"/>
                </a:ext>
              </a:extLst>
            </p:cNvPr>
            <p:cNvSpPr/>
            <p:nvPr/>
          </p:nvSpPr>
          <p:spPr bwMode="auto">
            <a:xfrm>
              <a:off x="779843" y="2982084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28" name="Graphic 27" descr="Checkmark outline">
              <a:extLst>
                <a:ext uri="{FF2B5EF4-FFF2-40B4-BE49-F238E27FC236}">
                  <a16:creationId xmlns:a16="http://schemas.microsoft.com/office/drawing/2014/main" id="{DC482A32-771E-6C0A-02D0-54BBDF8EE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3096384"/>
              <a:ext cx="320040" cy="32004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8A702D9-E2A6-CE27-5B0F-4BD5D7834C37}"/>
              </a:ext>
            </a:extLst>
          </p:cNvPr>
          <p:cNvGrpSpPr/>
          <p:nvPr/>
        </p:nvGrpSpPr>
        <p:grpSpPr>
          <a:xfrm>
            <a:off x="578738" y="1401461"/>
            <a:ext cx="5556375" cy="952500"/>
            <a:chOff x="578738" y="1401461"/>
            <a:chExt cx="5556375" cy="9525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0DF75DF-6B8D-EACA-0AAC-8B819A6718D4}"/>
                </a:ext>
              </a:extLst>
            </p:cNvPr>
            <p:cNvSpPr/>
            <p:nvPr/>
          </p:nvSpPr>
          <p:spPr bwMode="auto">
            <a:xfrm>
              <a:off x="1038559" y="1401461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Choose a worksheet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73C81AA-850C-883E-8C6B-F3BB7008AB2A}"/>
                </a:ext>
              </a:extLst>
            </p:cNvPr>
            <p:cNvSpPr/>
            <p:nvPr/>
          </p:nvSpPr>
          <p:spPr bwMode="auto">
            <a:xfrm>
              <a:off x="578738" y="1403111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7FACCEE1-5906-AE48-DB1B-EA424F53F384}"/>
                </a:ext>
              </a:extLst>
            </p:cNvPr>
            <p:cNvSpPr/>
            <p:nvPr/>
          </p:nvSpPr>
          <p:spPr bwMode="auto">
            <a:xfrm>
              <a:off x="779843" y="1604216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29" name="Graphic 28" descr="Checkmark outline">
              <a:extLst>
                <a:ext uri="{FF2B5EF4-FFF2-40B4-BE49-F238E27FC236}">
                  <a16:creationId xmlns:a16="http://schemas.microsoft.com/office/drawing/2014/main" id="{A9DC79A0-8E67-9BDF-64A9-97E0C1FB3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1718516"/>
              <a:ext cx="320040" cy="3200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962060-F95F-170D-B8AD-3CEBFF4582CE}"/>
              </a:ext>
            </a:extLst>
          </p:cNvPr>
          <p:cNvGrpSpPr/>
          <p:nvPr/>
        </p:nvGrpSpPr>
        <p:grpSpPr>
          <a:xfrm>
            <a:off x="578738" y="4011513"/>
            <a:ext cx="5556375" cy="952500"/>
            <a:chOff x="578738" y="4047934"/>
            <a:chExt cx="5556375" cy="952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E37C79-956B-B02B-6F3F-9A627770797A}"/>
                </a:ext>
              </a:extLst>
            </p:cNvPr>
            <p:cNvSpPr/>
            <p:nvPr/>
          </p:nvSpPr>
          <p:spPr bwMode="auto">
            <a:xfrm>
              <a:off x="1038559" y="4047934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Insert PivotTable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C96ABF1-D503-4711-44CC-46494F5EFA84}"/>
                </a:ext>
              </a:extLst>
            </p:cNvPr>
            <p:cNvSpPr/>
            <p:nvPr/>
          </p:nvSpPr>
          <p:spPr bwMode="auto">
            <a:xfrm>
              <a:off x="578738" y="404958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8586C3B-1C21-7B65-5436-427EF4A92E67}"/>
                </a:ext>
              </a:extLst>
            </p:cNvPr>
            <p:cNvSpPr/>
            <p:nvPr/>
          </p:nvSpPr>
          <p:spPr bwMode="auto">
            <a:xfrm>
              <a:off x="779843" y="425068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30" name="Graphic 29" descr="Checkmark outline">
              <a:extLst>
                <a:ext uri="{FF2B5EF4-FFF2-40B4-BE49-F238E27FC236}">
                  <a16:creationId xmlns:a16="http://schemas.microsoft.com/office/drawing/2014/main" id="{7E198840-258E-2C57-6245-18C47FBC79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4364989"/>
              <a:ext cx="320040" cy="32004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4FA349B-FFAB-978E-BE44-2156C48DB54F}"/>
              </a:ext>
            </a:extLst>
          </p:cNvPr>
          <p:cNvGrpSpPr/>
          <p:nvPr/>
        </p:nvGrpSpPr>
        <p:grpSpPr>
          <a:xfrm>
            <a:off x="578738" y="5316538"/>
            <a:ext cx="5556375" cy="952500"/>
            <a:chOff x="578738" y="5316538"/>
            <a:chExt cx="5556375" cy="952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FE55EDB-3103-33E4-0497-88478BAF25E7}"/>
                </a:ext>
              </a:extLst>
            </p:cNvPr>
            <p:cNvSpPr/>
            <p:nvPr/>
          </p:nvSpPr>
          <p:spPr bwMode="auto">
            <a:xfrm>
              <a:off x="1038559" y="5316538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Analyze worksheet data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6600D3D-2F4E-67D9-AFFF-883AD0202DC7}"/>
                </a:ext>
              </a:extLst>
            </p:cNvPr>
            <p:cNvSpPr/>
            <p:nvPr/>
          </p:nvSpPr>
          <p:spPr bwMode="auto">
            <a:xfrm>
              <a:off x="578738" y="5318188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FADFCF-5ED9-30F7-32FE-AA651C2A3B33}"/>
                </a:ext>
              </a:extLst>
            </p:cNvPr>
            <p:cNvSpPr/>
            <p:nvPr/>
          </p:nvSpPr>
          <p:spPr bwMode="auto">
            <a:xfrm>
              <a:off x="779843" y="5519293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31" name="Graphic 30" descr="Checkmark outline">
              <a:extLst>
                <a:ext uri="{FF2B5EF4-FFF2-40B4-BE49-F238E27FC236}">
                  <a16:creationId xmlns:a16="http://schemas.microsoft.com/office/drawing/2014/main" id="{A3156CA0-141A-BC04-F082-B0E51C04D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5633593"/>
              <a:ext cx="320040" cy="320040"/>
            </a:xfrm>
            <a:prstGeom prst="rect">
              <a:avLst/>
            </a:prstGeom>
          </p:spPr>
        </p:pic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5AE54F1A-AFAA-68AE-C6A1-52CAAFCB15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85" t="3016" r="3017" b="3016"/>
          <a:stretch/>
        </p:blipFill>
        <p:spPr>
          <a:xfrm>
            <a:off x="7115175" y="0"/>
            <a:ext cx="5076825" cy="6858000"/>
          </a:xfrm>
          <a:custGeom>
            <a:avLst/>
            <a:gdLst>
              <a:gd name="connsiteX0" fmla="*/ 0 w 5076825"/>
              <a:gd name="connsiteY0" fmla="*/ 0 h 6858000"/>
              <a:gd name="connsiteX1" fmla="*/ 5076825 w 5076825"/>
              <a:gd name="connsiteY1" fmla="*/ 0 h 6858000"/>
              <a:gd name="connsiteX2" fmla="*/ 5076825 w 5076825"/>
              <a:gd name="connsiteY2" fmla="*/ 6858000 h 6858000"/>
              <a:gd name="connsiteX3" fmla="*/ 0 w 5076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825" h="6858000">
                <a:moveTo>
                  <a:pt x="0" y="0"/>
                </a:moveTo>
                <a:lnTo>
                  <a:pt x="5076825" y="0"/>
                </a:lnTo>
                <a:lnTo>
                  <a:pt x="507682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48726F-E870-738A-4012-20B4AFDA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Using XLOOKUP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C5859FA6-2CD5-3500-F0BE-5F2CFD13F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The Value of Forms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7"/>
          <p:cNvPicPr preferRelativeResize="0"/>
          <p:nvPr/>
        </p:nvPicPr>
        <p:blipFill rotWithShape="1">
          <a:blip r:embed="rId3">
            <a:alphaModFix/>
          </a:blip>
          <a:srcRect l="27460" t="100000" r="-27460" b="-100000"/>
          <a:stretch/>
        </p:blipFill>
        <p:spPr>
          <a:xfrm>
            <a:off x="9580600" y="1488150"/>
            <a:ext cx="3577075" cy="20120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77BAA1-E8DE-9679-7271-63A752DA9032}"/>
              </a:ext>
            </a:extLst>
          </p:cNvPr>
          <p:cNvGrpSpPr/>
          <p:nvPr/>
        </p:nvGrpSpPr>
        <p:grpSpPr>
          <a:xfrm>
            <a:off x="6057900" y="2749034"/>
            <a:ext cx="5552802" cy="1359932"/>
            <a:chOff x="5505450" y="2552700"/>
            <a:chExt cx="5552802" cy="13599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172A7B7-F2A4-46DF-B0F7-EF62B18D655A}"/>
                </a:ext>
              </a:extLst>
            </p:cNvPr>
            <p:cNvSpPr txBox="1"/>
            <p:nvPr/>
          </p:nvSpPr>
          <p:spPr>
            <a:xfrm>
              <a:off x="5505450" y="3543300"/>
              <a:ext cx="555280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Combining data sources using XLOOKUP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1808E3D-A691-A840-C600-EACF13367985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FF61925-DE91-AFC9-8C17-94506150804E}"/>
              </a:ext>
            </a:extLst>
          </p:cNvPr>
          <p:cNvGrpSpPr>
            <a:grpSpLocks noChangeAspect="1"/>
          </p:cNvGrpSpPr>
          <p:nvPr/>
        </p:nvGrpSpPr>
        <p:grpSpPr>
          <a:xfrm>
            <a:off x="1636516" y="2029968"/>
            <a:ext cx="3133106" cy="2798064"/>
            <a:chOff x="7199460" y="1853065"/>
            <a:chExt cx="1113937" cy="974725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A8EE026-BE8E-FB1D-E7CC-02F49661BF78}"/>
                </a:ext>
              </a:extLst>
            </p:cNvPr>
            <p:cNvSpPr/>
            <p:nvPr/>
          </p:nvSpPr>
          <p:spPr>
            <a:xfrm>
              <a:off x="7477918" y="2272649"/>
              <a:ext cx="835479" cy="555141"/>
            </a:xfrm>
            <a:custGeom>
              <a:avLst/>
              <a:gdLst>
                <a:gd name="connsiteX0" fmla="*/ 417740 w 835479"/>
                <a:gd name="connsiteY0" fmla="*/ 67778 h 555141"/>
                <a:gd name="connsiteX1" fmla="*/ 220601 w 835479"/>
                <a:gd name="connsiteY1" fmla="*/ 0 h 555141"/>
                <a:gd name="connsiteX2" fmla="*/ 0 w 835479"/>
                <a:gd name="connsiteY2" fmla="*/ 67778 h 555141"/>
                <a:gd name="connsiteX3" fmla="*/ 0 w 835479"/>
                <a:gd name="connsiteY3" fmla="*/ 508737 h 555141"/>
                <a:gd name="connsiteX4" fmla="*/ 46404 w 835479"/>
                <a:gd name="connsiteY4" fmla="*/ 555141 h 555141"/>
                <a:gd name="connsiteX5" fmla="*/ 789075 w 835479"/>
                <a:gd name="connsiteY5" fmla="*/ 555141 h 555141"/>
                <a:gd name="connsiteX6" fmla="*/ 835479 w 835479"/>
                <a:gd name="connsiteY6" fmla="*/ 508737 h 555141"/>
                <a:gd name="connsiteX7" fmla="*/ 835479 w 835479"/>
                <a:gd name="connsiteY7" fmla="*/ 311460 h 555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9" h="555141">
                  <a:moveTo>
                    <a:pt x="417740" y="67778"/>
                  </a:moveTo>
                  <a:lnTo>
                    <a:pt x="220601" y="0"/>
                  </a:lnTo>
                  <a:lnTo>
                    <a:pt x="0" y="67778"/>
                  </a:lnTo>
                  <a:lnTo>
                    <a:pt x="0" y="508737"/>
                  </a:lnTo>
                  <a:cubicBezTo>
                    <a:pt x="0" y="534365"/>
                    <a:pt x="20776" y="555141"/>
                    <a:pt x="46404" y="555141"/>
                  </a:cubicBezTo>
                  <a:lnTo>
                    <a:pt x="789075" y="555141"/>
                  </a:lnTo>
                  <a:cubicBezTo>
                    <a:pt x="814703" y="555141"/>
                    <a:pt x="835479" y="534365"/>
                    <a:pt x="835479" y="508737"/>
                  </a:cubicBezTo>
                  <a:lnTo>
                    <a:pt x="835479" y="311460"/>
                  </a:lnTo>
                  <a:close/>
                </a:path>
              </a:pathLst>
            </a:custGeom>
            <a:solidFill>
              <a:srgbClr val="185C37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076898-4E40-D219-8C3C-74F51DCB278D}"/>
                </a:ext>
              </a:extLst>
            </p:cNvPr>
            <p:cNvSpPr/>
            <p:nvPr/>
          </p:nvSpPr>
          <p:spPr>
            <a:xfrm>
              <a:off x="7477918" y="1853065"/>
              <a:ext cx="835479" cy="575505"/>
            </a:xfrm>
            <a:custGeom>
              <a:avLst/>
              <a:gdLst>
                <a:gd name="connsiteX0" fmla="*/ 417740 w 835479"/>
                <a:gd name="connsiteY0" fmla="*/ 0 h 575505"/>
                <a:gd name="connsiteX1" fmla="*/ 46404 w 835479"/>
                <a:gd name="connsiteY1" fmla="*/ 0 h 575505"/>
                <a:gd name="connsiteX2" fmla="*/ 0 w 835479"/>
                <a:gd name="connsiteY2" fmla="*/ 46404 h 575505"/>
                <a:gd name="connsiteX3" fmla="*/ 0 w 835479"/>
                <a:gd name="connsiteY3" fmla="*/ 243681 h 575505"/>
                <a:gd name="connsiteX4" fmla="*/ 417740 w 835479"/>
                <a:gd name="connsiteY4" fmla="*/ 487363 h 575505"/>
                <a:gd name="connsiteX5" fmla="*/ 626609 w 835479"/>
                <a:gd name="connsiteY5" fmla="*/ 575506 h 575505"/>
                <a:gd name="connsiteX6" fmla="*/ 835479 w 835479"/>
                <a:gd name="connsiteY6" fmla="*/ 487363 h 575505"/>
                <a:gd name="connsiteX7" fmla="*/ 835479 w 835479"/>
                <a:gd name="connsiteY7" fmla="*/ 243681 h 575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5479" h="575505">
                  <a:moveTo>
                    <a:pt x="417740" y="0"/>
                  </a:moveTo>
                  <a:lnTo>
                    <a:pt x="46404" y="0"/>
                  </a:lnTo>
                  <a:cubicBezTo>
                    <a:pt x="20776" y="0"/>
                    <a:pt x="0" y="20776"/>
                    <a:pt x="0" y="46404"/>
                  </a:cubicBezTo>
                  <a:lnTo>
                    <a:pt x="0" y="243681"/>
                  </a:lnTo>
                  <a:lnTo>
                    <a:pt x="417740" y="487363"/>
                  </a:lnTo>
                  <a:lnTo>
                    <a:pt x="626609" y="575506"/>
                  </a:lnTo>
                  <a:lnTo>
                    <a:pt x="835479" y="487363"/>
                  </a:lnTo>
                  <a:lnTo>
                    <a:pt x="835479" y="243681"/>
                  </a:lnTo>
                  <a:close/>
                </a:path>
              </a:pathLst>
            </a:custGeom>
            <a:solidFill>
              <a:srgbClr val="21A366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85E4925-02B8-CC5E-B6EA-5C3B1DDA0D6A}"/>
                </a:ext>
              </a:extLst>
            </p:cNvPr>
            <p:cNvSpPr/>
            <p:nvPr/>
          </p:nvSpPr>
          <p:spPr>
            <a:xfrm>
              <a:off x="7477918" y="2096746"/>
              <a:ext cx="417739" cy="243681"/>
            </a:xfrm>
            <a:custGeom>
              <a:avLst/>
              <a:gdLst>
                <a:gd name="connsiteX0" fmla="*/ 0 w 417739"/>
                <a:gd name="connsiteY0" fmla="*/ 0 h 243681"/>
                <a:gd name="connsiteX1" fmla="*/ 417740 w 417739"/>
                <a:gd name="connsiteY1" fmla="*/ 0 h 243681"/>
                <a:gd name="connsiteX2" fmla="*/ 417740 w 417739"/>
                <a:gd name="connsiteY2" fmla="*/ 243681 h 243681"/>
                <a:gd name="connsiteX3" fmla="*/ 0 w 417739"/>
                <a:gd name="connsiteY3" fmla="*/ 243681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39" h="243681">
                  <a:moveTo>
                    <a:pt x="0" y="0"/>
                  </a:moveTo>
                  <a:lnTo>
                    <a:pt x="417740" y="0"/>
                  </a:lnTo>
                  <a:lnTo>
                    <a:pt x="417740" y="243681"/>
                  </a:lnTo>
                  <a:lnTo>
                    <a:pt x="0" y="243681"/>
                  </a:ln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6AA957D-12DC-D36A-580D-401138C33247}"/>
                </a:ext>
              </a:extLst>
            </p:cNvPr>
            <p:cNvSpPr/>
            <p:nvPr/>
          </p:nvSpPr>
          <p:spPr>
            <a:xfrm>
              <a:off x="7895658" y="1853065"/>
              <a:ext cx="417739" cy="243681"/>
            </a:xfrm>
            <a:custGeom>
              <a:avLst/>
              <a:gdLst>
                <a:gd name="connsiteX0" fmla="*/ 371336 w 417739"/>
                <a:gd name="connsiteY0" fmla="*/ 0 h 243681"/>
                <a:gd name="connsiteX1" fmla="*/ 0 w 417739"/>
                <a:gd name="connsiteY1" fmla="*/ 0 h 243681"/>
                <a:gd name="connsiteX2" fmla="*/ 0 w 417739"/>
                <a:gd name="connsiteY2" fmla="*/ 243681 h 243681"/>
                <a:gd name="connsiteX3" fmla="*/ 417740 w 417739"/>
                <a:gd name="connsiteY3" fmla="*/ 243681 h 243681"/>
                <a:gd name="connsiteX4" fmla="*/ 417740 w 417739"/>
                <a:gd name="connsiteY4" fmla="*/ 46404 h 243681"/>
                <a:gd name="connsiteX5" fmla="*/ 371336 w 417739"/>
                <a:gd name="connsiteY5" fmla="*/ 0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739" h="243681">
                  <a:moveTo>
                    <a:pt x="371336" y="0"/>
                  </a:moveTo>
                  <a:lnTo>
                    <a:pt x="0" y="0"/>
                  </a:lnTo>
                  <a:lnTo>
                    <a:pt x="0" y="243681"/>
                  </a:lnTo>
                  <a:lnTo>
                    <a:pt x="417740" y="243681"/>
                  </a:lnTo>
                  <a:lnTo>
                    <a:pt x="417740" y="46404"/>
                  </a:lnTo>
                  <a:cubicBezTo>
                    <a:pt x="417740" y="20776"/>
                    <a:pt x="396964" y="0"/>
                    <a:pt x="371336" y="0"/>
                  </a:cubicBezTo>
                  <a:close/>
                </a:path>
              </a:pathLst>
            </a:custGeom>
            <a:solidFill>
              <a:srgbClr val="33C48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0754C1-BC64-5782-C0BF-AA35A017C7AF}"/>
                </a:ext>
              </a:extLst>
            </p:cNvPr>
            <p:cNvSpPr/>
            <p:nvPr/>
          </p:nvSpPr>
          <p:spPr>
            <a:xfrm>
              <a:off x="7895658" y="2340428"/>
              <a:ext cx="417739" cy="243681"/>
            </a:xfrm>
            <a:custGeom>
              <a:avLst/>
              <a:gdLst>
                <a:gd name="connsiteX0" fmla="*/ 0 w 417739"/>
                <a:gd name="connsiteY0" fmla="*/ 0 h 243681"/>
                <a:gd name="connsiteX1" fmla="*/ 417740 w 417739"/>
                <a:gd name="connsiteY1" fmla="*/ 0 h 243681"/>
                <a:gd name="connsiteX2" fmla="*/ 417740 w 417739"/>
                <a:gd name="connsiteY2" fmla="*/ 243681 h 243681"/>
                <a:gd name="connsiteX3" fmla="*/ 0 w 417739"/>
                <a:gd name="connsiteY3" fmla="*/ 243681 h 24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739" h="243681">
                  <a:moveTo>
                    <a:pt x="0" y="0"/>
                  </a:moveTo>
                  <a:lnTo>
                    <a:pt x="417740" y="0"/>
                  </a:lnTo>
                  <a:lnTo>
                    <a:pt x="417740" y="243681"/>
                  </a:lnTo>
                  <a:lnTo>
                    <a:pt x="0" y="243681"/>
                  </a:ln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195DF27-ECCD-7C22-4F76-FD11C8B7420B}"/>
                </a:ext>
              </a:extLst>
            </p:cNvPr>
            <p:cNvSpPr/>
            <p:nvPr/>
          </p:nvSpPr>
          <p:spPr>
            <a:xfrm>
              <a:off x="7477918" y="2027123"/>
              <a:ext cx="348116" cy="661420"/>
            </a:xfrm>
            <a:custGeom>
              <a:avLst/>
              <a:gdLst>
                <a:gd name="connsiteX0" fmla="*/ 301712 w 348116"/>
                <a:gd name="connsiteY0" fmla="*/ 0 h 661420"/>
                <a:gd name="connsiteX1" fmla="*/ 0 w 348116"/>
                <a:gd name="connsiteY1" fmla="*/ 0 h 661420"/>
                <a:gd name="connsiteX2" fmla="*/ 0 w 348116"/>
                <a:gd name="connsiteY2" fmla="*/ 661421 h 661420"/>
                <a:gd name="connsiteX3" fmla="*/ 301712 w 348116"/>
                <a:gd name="connsiteY3" fmla="*/ 661421 h 661420"/>
                <a:gd name="connsiteX4" fmla="*/ 348116 w 348116"/>
                <a:gd name="connsiteY4" fmla="*/ 615017 h 661420"/>
                <a:gd name="connsiteX5" fmla="*/ 348116 w 348116"/>
                <a:gd name="connsiteY5" fmla="*/ 46404 h 661420"/>
                <a:gd name="connsiteX6" fmla="*/ 301712 w 348116"/>
                <a:gd name="connsiteY6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8116" h="661420">
                  <a:moveTo>
                    <a:pt x="301712" y="0"/>
                  </a:moveTo>
                  <a:lnTo>
                    <a:pt x="0" y="0"/>
                  </a:lnTo>
                  <a:lnTo>
                    <a:pt x="0" y="661421"/>
                  </a:lnTo>
                  <a:lnTo>
                    <a:pt x="301712" y="661421"/>
                  </a:lnTo>
                  <a:cubicBezTo>
                    <a:pt x="327309" y="661344"/>
                    <a:pt x="348040" y="640614"/>
                    <a:pt x="348116" y="615017"/>
                  </a:cubicBezTo>
                  <a:lnTo>
                    <a:pt x="348116" y="46404"/>
                  </a:lnTo>
                  <a:cubicBezTo>
                    <a:pt x="348040" y="20807"/>
                    <a:pt x="327309" y="77"/>
                    <a:pt x="301712" y="0"/>
                  </a:cubicBezTo>
                  <a:close/>
                </a:path>
              </a:pathLst>
            </a:custGeom>
            <a:solidFill>
              <a:srgbClr val="000000">
                <a:alpha val="1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74AA86A-3A11-4E60-57F2-F4B99BDE1CE7}"/>
                </a:ext>
              </a:extLst>
            </p:cNvPr>
            <p:cNvSpPr/>
            <p:nvPr/>
          </p:nvSpPr>
          <p:spPr>
            <a:xfrm>
              <a:off x="7477918" y="2061935"/>
              <a:ext cx="313304" cy="661420"/>
            </a:xfrm>
            <a:custGeom>
              <a:avLst/>
              <a:gdLst>
                <a:gd name="connsiteX0" fmla="*/ 266901 w 313304"/>
                <a:gd name="connsiteY0" fmla="*/ 0 h 661420"/>
                <a:gd name="connsiteX1" fmla="*/ 0 w 313304"/>
                <a:gd name="connsiteY1" fmla="*/ 0 h 661420"/>
                <a:gd name="connsiteX2" fmla="*/ 0 w 313304"/>
                <a:gd name="connsiteY2" fmla="*/ 661421 h 661420"/>
                <a:gd name="connsiteX3" fmla="*/ 266901 w 313304"/>
                <a:gd name="connsiteY3" fmla="*/ 661421 h 661420"/>
                <a:gd name="connsiteX4" fmla="*/ 313305 w 313304"/>
                <a:gd name="connsiteY4" fmla="*/ 615017 h 661420"/>
                <a:gd name="connsiteX5" fmla="*/ 313305 w 313304"/>
                <a:gd name="connsiteY5" fmla="*/ 46404 h 661420"/>
                <a:gd name="connsiteX6" fmla="*/ 266901 w 313304"/>
                <a:gd name="connsiteY6" fmla="*/ 0 h 66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04" h="661420">
                  <a:moveTo>
                    <a:pt x="266901" y="0"/>
                  </a:moveTo>
                  <a:lnTo>
                    <a:pt x="0" y="0"/>
                  </a:lnTo>
                  <a:lnTo>
                    <a:pt x="0" y="661421"/>
                  </a:lnTo>
                  <a:lnTo>
                    <a:pt x="266901" y="661421"/>
                  </a:lnTo>
                  <a:cubicBezTo>
                    <a:pt x="292498" y="661344"/>
                    <a:pt x="313228" y="640614"/>
                    <a:pt x="313305" y="615017"/>
                  </a:cubicBezTo>
                  <a:lnTo>
                    <a:pt x="313305" y="46404"/>
                  </a:lnTo>
                  <a:cubicBezTo>
                    <a:pt x="313228" y="20807"/>
                    <a:pt x="292498" y="77"/>
                    <a:pt x="2669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881AF8D-9A3C-4518-59D3-14FC5C4C99D2}"/>
                </a:ext>
              </a:extLst>
            </p:cNvPr>
            <p:cNvSpPr/>
            <p:nvPr/>
          </p:nvSpPr>
          <p:spPr>
            <a:xfrm>
              <a:off x="7477918" y="2061935"/>
              <a:ext cx="313304" cy="591797"/>
            </a:xfrm>
            <a:custGeom>
              <a:avLst/>
              <a:gdLst>
                <a:gd name="connsiteX0" fmla="*/ 266901 w 313304"/>
                <a:gd name="connsiteY0" fmla="*/ 0 h 591797"/>
                <a:gd name="connsiteX1" fmla="*/ 0 w 313304"/>
                <a:gd name="connsiteY1" fmla="*/ 0 h 591797"/>
                <a:gd name="connsiteX2" fmla="*/ 0 w 313304"/>
                <a:gd name="connsiteY2" fmla="*/ 591798 h 591797"/>
                <a:gd name="connsiteX3" fmla="*/ 266901 w 313304"/>
                <a:gd name="connsiteY3" fmla="*/ 591798 h 591797"/>
                <a:gd name="connsiteX4" fmla="*/ 313305 w 313304"/>
                <a:gd name="connsiteY4" fmla="*/ 545394 h 591797"/>
                <a:gd name="connsiteX5" fmla="*/ 313305 w 313304"/>
                <a:gd name="connsiteY5" fmla="*/ 46404 h 591797"/>
                <a:gd name="connsiteX6" fmla="*/ 266901 w 313304"/>
                <a:gd name="connsiteY6" fmla="*/ 0 h 59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3304" h="591797">
                  <a:moveTo>
                    <a:pt x="266901" y="0"/>
                  </a:moveTo>
                  <a:lnTo>
                    <a:pt x="0" y="0"/>
                  </a:lnTo>
                  <a:lnTo>
                    <a:pt x="0" y="591798"/>
                  </a:lnTo>
                  <a:lnTo>
                    <a:pt x="266901" y="591798"/>
                  </a:lnTo>
                  <a:cubicBezTo>
                    <a:pt x="292498" y="591721"/>
                    <a:pt x="313228" y="570991"/>
                    <a:pt x="313305" y="545394"/>
                  </a:cubicBezTo>
                  <a:lnTo>
                    <a:pt x="313305" y="46404"/>
                  </a:lnTo>
                  <a:cubicBezTo>
                    <a:pt x="313228" y="20807"/>
                    <a:pt x="292498" y="77"/>
                    <a:pt x="266901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020664-E65A-049F-C310-95DDDCDBD22A}"/>
                </a:ext>
              </a:extLst>
            </p:cNvPr>
            <p:cNvSpPr/>
            <p:nvPr/>
          </p:nvSpPr>
          <p:spPr>
            <a:xfrm>
              <a:off x="7477918" y="2061935"/>
              <a:ext cx="278493" cy="591797"/>
            </a:xfrm>
            <a:custGeom>
              <a:avLst/>
              <a:gdLst>
                <a:gd name="connsiteX0" fmla="*/ 232089 w 278493"/>
                <a:gd name="connsiteY0" fmla="*/ 0 h 591797"/>
                <a:gd name="connsiteX1" fmla="*/ 0 w 278493"/>
                <a:gd name="connsiteY1" fmla="*/ 0 h 591797"/>
                <a:gd name="connsiteX2" fmla="*/ 0 w 278493"/>
                <a:gd name="connsiteY2" fmla="*/ 591798 h 591797"/>
                <a:gd name="connsiteX3" fmla="*/ 232089 w 278493"/>
                <a:gd name="connsiteY3" fmla="*/ 591798 h 591797"/>
                <a:gd name="connsiteX4" fmla="*/ 278493 w 278493"/>
                <a:gd name="connsiteY4" fmla="*/ 545394 h 591797"/>
                <a:gd name="connsiteX5" fmla="*/ 278493 w 278493"/>
                <a:gd name="connsiteY5" fmla="*/ 46404 h 591797"/>
                <a:gd name="connsiteX6" fmla="*/ 232089 w 278493"/>
                <a:gd name="connsiteY6" fmla="*/ 0 h 591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93" h="591797">
                  <a:moveTo>
                    <a:pt x="232089" y="0"/>
                  </a:moveTo>
                  <a:lnTo>
                    <a:pt x="0" y="0"/>
                  </a:lnTo>
                  <a:lnTo>
                    <a:pt x="0" y="591798"/>
                  </a:lnTo>
                  <a:lnTo>
                    <a:pt x="232089" y="591798"/>
                  </a:lnTo>
                  <a:cubicBezTo>
                    <a:pt x="257686" y="591721"/>
                    <a:pt x="278416" y="570991"/>
                    <a:pt x="278493" y="545394"/>
                  </a:cubicBezTo>
                  <a:lnTo>
                    <a:pt x="278493" y="46404"/>
                  </a:lnTo>
                  <a:cubicBezTo>
                    <a:pt x="278416" y="20807"/>
                    <a:pt x="257686" y="77"/>
                    <a:pt x="232089" y="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C8053985-F3A3-74AF-E8B5-1D5A59AD0B21}"/>
                </a:ext>
              </a:extLst>
            </p:cNvPr>
            <p:cNvSpPr/>
            <p:nvPr/>
          </p:nvSpPr>
          <p:spPr>
            <a:xfrm>
              <a:off x="7199460" y="2061935"/>
              <a:ext cx="556951" cy="556951"/>
            </a:xfrm>
            <a:custGeom>
              <a:avLst/>
              <a:gdLst>
                <a:gd name="connsiteX0" fmla="*/ 510547 w 556951"/>
                <a:gd name="connsiteY0" fmla="*/ 0 h 556951"/>
                <a:gd name="connsiteX1" fmla="*/ 556951 w 556951"/>
                <a:gd name="connsiteY1" fmla="*/ 0 h 556951"/>
                <a:gd name="connsiteX2" fmla="*/ 556951 w 556951"/>
                <a:gd name="connsiteY2" fmla="*/ 556951 h 556951"/>
                <a:gd name="connsiteX3" fmla="*/ 510547 w 556951"/>
                <a:gd name="connsiteY3" fmla="*/ 556951 h 556951"/>
                <a:gd name="connsiteX4" fmla="*/ 46404 w 556951"/>
                <a:gd name="connsiteY4" fmla="*/ 556951 h 556951"/>
                <a:gd name="connsiteX5" fmla="*/ 0 w 556951"/>
                <a:gd name="connsiteY5" fmla="*/ 556951 h 556951"/>
                <a:gd name="connsiteX6" fmla="*/ 0 w 556951"/>
                <a:gd name="connsiteY6" fmla="*/ 0 h 556951"/>
                <a:gd name="connsiteX7" fmla="*/ 46404 w 556951"/>
                <a:gd name="connsiteY7" fmla="*/ 0 h 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951" h="556951">
                  <a:moveTo>
                    <a:pt x="510547" y="0"/>
                  </a:moveTo>
                  <a:cubicBezTo>
                    <a:pt x="536175" y="0"/>
                    <a:pt x="556951" y="0"/>
                    <a:pt x="556951" y="0"/>
                  </a:cubicBezTo>
                  <a:lnTo>
                    <a:pt x="556951" y="556951"/>
                  </a:lnTo>
                  <a:cubicBezTo>
                    <a:pt x="556951" y="556951"/>
                    <a:pt x="536175" y="556951"/>
                    <a:pt x="510547" y="556951"/>
                  </a:cubicBezTo>
                  <a:lnTo>
                    <a:pt x="46404" y="556951"/>
                  </a:lnTo>
                  <a:cubicBezTo>
                    <a:pt x="20776" y="556951"/>
                    <a:pt x="0" y="556951"/>
                    <a:pt x="0" y="556951"/>
                  </a:cubicBezTo>
                  <a:lnTo>
                    <a:pt x="0" y="0"/>
                  </a:lnTo>
                  <a:cubicBezTo>
                    <a:pt x="0" y="0"/>
                    <a:pt x="20776" y="0"/>
                    <a:pt x="46404" y="0"/>
                  </a:cubicBezTo>
                  <a:close/>
                </a:path>
              </a:pathLst>
            </a:custGeom>
            <a:solidFill>
              <a:srgbClr val="107C41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35B4B2D1-4DB3-8621-6F0A-68585DECFB08}"/>
                </a:ext>
              </a:extLst>
            </p:cNvPr>
            <p:cNvSpPr/>
            <p:nvPr/>
          </p:nvSpPr>
          <p:spPr>
            <a:xfrm>
              <a:off x="7326766" y="2176117"/>
              <a:ext cx="302304" cy="338368"/>
            </a:xfrm>
            <a:custGeom>
              <a:avLst/>
              <a:gdLst>
                <a:gd name="connsiteX0" fmla="*/ 0 w 302304"/>
                <a:gd name="connsiteY0" fmla="*/ 338369 h 338368"/>
                <a:gd name="connsiteX1" fmla="*/ 109378 w 302304"/>
                <a:gd name="connsiteY1" fmla="*/ 168697 h 338368"/>
                <a:gd name="connsiteX2" fmla="*/ 9225 w 302304"/>
                <a:gd name="connsiteY2" fmla="*/ 0 h 338368"/>
                <a:gd name="connsiteX3" fmla="*/ 89918 w 302304"/>
                <a:gd name="connsiteY3" fmla="*/ 0 h 338368"/>
                <a:gd name="connsiteX4" fmla="*/ 144677 w 302304"/>
                <a:gd name="connsiteY4" fmla="*/ 107916 h 338368"/>
                <a:gd name="connsiteX5" fmla="*/ 155121 w 302304"/>
                <a:gd name="connsiteY5" fmla="*/ 130822 h 338368"/>
                <a:gd name="connsiteX6" fmla="*/ 155817 w 302304"/>
                <a:gd name="connsiteY6" fmla="*/ 130822 h 338368"/>
                <a:gd name="connsiteX7" fmla="*/ 167165 w 302304"/>
                <a:gd name="connsiteY7" fmla="*/ 106976 h 338368"/>
                <a:gd name="connsiteX8" fmla="*/ 225684 w 302304"/>
                <a:gd name="connsiteY8" fmla="*/ 104 h 338368"/>
                <a:gd name="connsiteX9" fmla="*/ 299763 w 302304"/>
                <a:gd name="connsiteY9" fmla="*/ 104 h 338368"/>
                <a:gd name="connsiteX10" fmla="*/ 196825 w 302304"/>
                <a:gd name="connsiteY10" fmla="*/ 167792 h 338368"/>
                <a:gd name="connsiteX11" fmla="*/ 302304 w 302304"/>
                <a:gd name="connsiteY11" fmla="*/ 338369 h 338368"/>
                <a:gd name="connsiteX12" fmla="*/ 223491 w 302304"/>
                <a:gd name="connsiteY12" fmla="*/ 338369 h 338368"/>
                <a:gd name="connsiteX13" fmla="*/ 160238 w 302304"/>
                <a:gd name="connsiteY13" fmla="*/ 220009 h 338368"/>
                <a:gd name="connsiteX14" fmla="*/ 152684 w 302304"/>
                <a:gd name="connsiteY14" fmla="*/ 204205 h 338368"/>
                <a:gd name="connsiteX15" fmla="*/ 151744 w 302304"/>
                <a:gd name="connsiteY15" fmla="*/ 204205 h 338368"/>
                <a:gd name="connsiteX16" fmla="*/ 144433 w 302304"/>
                <a:gd name="connsiteY16" fmla="*/ 219557 h 338368"/>
                <a:gd name="connsiteX17" fmla="*/ 79301 w 302304"/>
                <a:gd name="connsiteY17" fmla="*/ 338369 h 338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2304" h="338368">
                  <a:moveTo>
                    <a:pt x="0" y="338369"/>
                  </a:moveTo>
                  <a:lnTo>
                    <a:pt x="109378" y="168697"/>
                  </a:lnTo>
                  <a:lnTo>
                    <a:pt x="9225" y="0"/>
                  </a:lnTo>
                  <a:lnTo>
                    <a:pt x="89918" y="0"/>
                  </a:lnTo>
                  <a:lnTo>
                    <a:pt x="144677" y="107916"/>
                  </a:lnTo>
                  <a:cubicBezTo>
                    <a:pt x="149690" y="118151"/>
                    <a:pt x="153171" y="125774"/>
                    <a:pt x="155121" y="130822"/>
                  </a:cubicBezTo>
                  <a:lnTo>
                    <a:pt x="155817" y="130822"/>
                  </a:lnTo>
                  <a:cubicBezTo>
                    <a:pt x="159437" y="122652"/>
                    <a:pt x="163221" y="114704"/>
                    <a:pt x="167165" y="106976"/>
                  </a:cubicBezTo>
                  <a:lnTo>
                    <a:pt x="225684" y="104"/>
                  </a:lnTo>
                  <a:lnTo>
                    <a:pt x="299763" y="104"/>
                  </a:lnTo>
                  <a:lnTo>
                    <a:pt x="196825" y="167792"/>
                  </a:lnTo>
                  <a:lnTo>
                    <a:pt x="302304" y="338369"/>
                  </a:lnTo>
                  <a:lnTo>
                    <a:pt x="223491" y="338369"/>
                  </a:lnTo>
                  <a:lnTo>
                    <a:pt x="160238" y="220009"/>
                  </a:lnTo>
                  <a:cubicBezTo>
                    <a:pt x="157258" y="214976"/>
                    <a:pt x="154727" y="209688"/>
                    <a:pt x="152684" y="204205"/>
                  </a:cubicBezTo>
                  <a:lnTo>
                    <a:pt x="151744" y="204205"/>
                  </a:lnTo>
                  <a:cubicBezTo>
                    <a:pt x="149888" y="209580"/>
                    <a:pt x="147434" y="214729"/>
                    <a:pt x="144433" y="219557"/>
                  </a:cubicBezTo>
                  <a:lnTo>
                    <a:pt x="79301" y="338369"/>
                  </a:lnTo>
                  <a:close/>
                </a:path>
              </a:pathLst>
            </a:custGeom>
            <a:solidFill>
              <a:srgbClr val="FFFFFF"/>
            </a:solidFill>
            <a:ln w="3467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E7F70-3063-4CF0-B40F-825FC9187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402" y="585788"/>
            <a:ext cx="11018520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XLOOKUP Document Requirements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712BCFB-AE20-3ADB-D2D8-6C46071E47AB}"/>
              </a:ext>
            </a:extLst>
          </p:cNvPr>
          <p:cNvGrpSpPr/>
          <p:nvPr/>
        </p:nvGrpSpPr>
        <p:grpSpPr>
          <a:xfrm>
            <a:off x="584200" y="2022428"/>
            <a:ext cx="10518221" cy="952500"/>
            <a:chOff x="578103" y="2058365"/>
            <a:chExt cx="10518221" cy="952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BFAB07-9CDA-5092-D7C2-C12C57148A1A}"/>
                </a:ext>
              </a:extLst>
            </p:cNvPr>
            <p:cNvSpPr/>
            <p:nvPr/>
          </p:nvSpPr>
          <p:spPr bwMode="auto">
            <a:xfrm>
              <a:off x="1037924" y="2058365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Two Excel tables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7ACAC6-E08F-2DAF-A84E-D9E12381AD36}"/>
                </a:ext>
              </a:extLst>
            </p:cNvPr>
            <p:cNvSpPr/>
            <p:nvPr/>
          </p:nvSpPr>
          <p:spPr bwMode="auto">
            <a:xfrm>
              <a:off x="578103" y="206001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30D0965-1ABB-39AE-E4F6-2007779C7B87}"/>
                </a:ext>
              </a:extLst>
            </p:cNvPr>
            <p:cNvSpPr/>
            <p:nvPr/>
          </p:nvSpPr>
          <p:spPr bwMode="auto">
            <a:xfrm>
              <a:off x="779208" y="226112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2" name="Graphic 11" descr="Checkmark outline">
              <a:extLst>
                <a:ext uri="{FF2B5EF4-FFF2-40B4-BE49-F238E27FC236}">
                  <a16:creationId xmlns:a16="http://schemas.microsoft.com/office/drawing/2014/main" id="{7D9496C7-5CDB-45FF-785F-D7EBD8D1D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3508" y="2375420"/>
              <a:ext cx="320040" cy="32004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A618BF-688D-1CE1-B404-802368FD425D}"/>
              </a:ext>
            </a:extLst>
          </p:cNvPr>
          <p:cNvGrpSpPr/>
          <p:nvPr/>
        </p:nvGrpSpPr>
        <p:grpSpPr>
          <a:xfrm>
            <a:off x="578103" y="3347402"/>
            <a:ext cx="10518221" cy="952500"/>
            <a:chOff x="578103" y="3452003"/>
            <a:chExt cx="10518221" cy="9525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F4FA2D-0A4A-6D85-EF76-C4891412CEE5}"/>
                </a:ext>
              </a:extLst>
            </p:cNvPr>
            <p:cNvSpPr/>
            <p:nvPr/>
          </p:nvSpPr>
          <p:spPr bwMode="auto">
            <a:xfrm>
              <a:off x="1037924" y="3452003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At least one matching column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30A623-9DFF-4DA4-A4FF-C133E41BA343}"/>
                </a:ext>
              </a:extLst>
            </p:cNvPr>
            <p:cNvSpPr/>
            <p:nvPr/>
          </p:nvSpPr>
          <p:spPr bwMode="auto">
            <a:xfrm>
              <a:off x="578103" y="3453653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501FC22-03D6-0121-14F1-2025D055CEDB}"/>
                </a:ext>
              </a:extLst>
            </p:cNvPr>
            <p:cNvSpPr/>
            <p:nvPr/>
          </p:nvSpPr>
          <p:spPr bwMode="auto">
            <a:xfrm>
              <a:off x="779208" y="3654758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3" name="Graphic 12" descr="Checkmark outline">
              <a:extLst>
                <a:ext uri="{FF2B5EF4-FFF2-40B4-BE49-F238E27FC236}">
                  <a16:creationId xmlns:a16="http://schemas.microsoft.com/office/drawing/2014/main" id="{E46A015A-888F-BD93-41E8-04270A624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3508" y="3769058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15AB1-2D0F-143E-FE42-EB6763404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419"/>
            <a:ext cx="11018520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XLOOKUP Function Requirements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A72FC7-9075-EE7F-38A3-5B16FB7384FA}"/>
              </a:ext>
            </a:extLst>
          </p:cNvPr>
          <p:cNvGrpSpPr/>
          <p:nvPr/>
        </p:nvGrpSpPr>
        <p:grpSpPr>
          <a:xfrm>
            <a:off x="578738" y="4669155"/>
            <a:ext cx="10518221" cy="952500"/>
            <a:chOff x="578738" y="4669155"/>
            <a:chExt cx="10518221" cy="952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A8F28FC-1709-D2EC-0815-D7DEA63F935C}"/>
                </a:ext>
              </a:extLst>
            </p:cNvPr>
            <p:cNvSpPr/>
            <p:nvPr/>
          </p:nvSpPr>
          <p:spPr bwMode="auto">
            <a:xfrm>
              <a:off x="1038559" y="4669155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7315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Return_array</a:t>
              </a:r>
              <a:r>
                <a:rPr lang="en-US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 – </a:t>
              </a: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the column of data to return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B99BEFD-126F-DA7C-2197-67FAC40A46A1}"/>
                </a:ext>
              </a:extLst>
            </p:cNvPr>
            <p:cNvSpPr/>
            <p:nvPr/>
          </p:nvSpPr>
          <p:spPr bwMode="auto">
            <a:xfrm>
              <a:off x="578738" y="467080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96A46B1-A52D-E6A2-2123-2AC2C1AEBCBE}"/>
                </a:ext>
              </a:extLst>
            </p:cNvPr>
            <p:cNvSpPr/>
            <p:nvPr/>
          </p:nvSpPr>
          <p:spPr bwMode="auto">
            <a:xfrm>
              <a:off x="779843" y="487191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F345FD-6BC2-E71F-719C-D4E5EBCB7F70}"/>
              </a:ext>
            </a:extLst>
          </p:cNvPr>
          <p:cNvGrpSpPr/>
          <p:nvPr/>
        </p:nvGrpSpPr>
        <p:grpSpPr>
          <a:xfrm>
            <a:off x="578738" y="2025650"/>
            <a:ext cx="10518221" cy="952500"/>
            <a:chOff x="578738" y="2131946"/>
            <a:chExt cx="10518221" cy="952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16CD43-436D-7C0A-9C5F-E86C4CBDD643}"/>
                </a:ext>
              </a:extLst>
            </p:cNvPr>
            <p:cNvSpPr/>
            <p:nvPr/>
          </p:nvSpPr>
          <p:spPr bwMode="auto">
            <a:xfrm>
              <a:off x="1038559" y="2131946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7315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err="1">
                  <a:solidFill>
                    <a:schemeClr val="tx2"/>
                  </a:solidFill>
                  <a:latin typeface="+mj-lt"/>
                  <a:cs typeface="Segoe UI" pitchFamily="34" charset="0"/>
                </a:rPr>
                <a:t>Lookup_value</a:t>
              </a:r>
              <a:r>
                <a:rPr lang="en-US" sz="2400">
                  <a:solidFill>
                    <a:schemeClr val="tx2"/>
                  </a:solidFill>
                  <a:latin typeface="+mj-lt"/>
                  <a:cs typeface="Segoe UI" pitchFamily="34" charset="0"/>
                </a:rPr>
                <a:t> – </a:t>
              </a: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the value to look up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EC2E320-9645-1BF2-0802-19A9344D3B2D}"/>
                </a:ext>
              </a:extLst>
            </p:cNvPr>
            <p:cNvSpPr/>
            <p:nvPr/>
          </p:nvSpPr>
          <p:spPr bwMode="auto">
            <a:xfrm>
              <a:off x="578738" y="2133596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DAE254F-C91B-0F56-E69B-1C5AA9358680}"/>
                </a:ext>
              </a:extLst>
            </p:cNvPr>
            <p:cNvSpPr/>
            <p:nvPr/>
          </p:nvSpPr>
          <p:spPr bwMode="auto">
            <a:xfrm>
              <a:off x="779843" y="2334701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6" name="Graphic 15" descr="Checkmark outline">
              <a:extLst>
                <a:ext uri="{FF2B5EF4-FFF2-40B4-BE49-F238E27FC236}">
                  <a16:creationId xmlns:a16="http://schemas.microsoft.com/office/drawing/2014/main" id="{D4EAB7DB-13A4-4C15-A18F-169C4E160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2449001"/>
              <a:ext cx="320040" cy="320040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6FA6EFE-29F5-9B3D-F30B-EB191AD09430}"/>
              </a:ext>
            </a:extLst>
          </p:cNvPr>
          <p:cNvGrpSpPr/>
          <p:nvPr/>
        </p:nvGrpSpPr>
        <p:grpSpPr>
          <a:xfrm>
            <a:off x="578738" y="3347402"/>
            <a:ext cx="10518221" cy="952500"/>
            <a:chOff x="578738" y="3400551"/>
            <a:chExt cx="10518221" cy="952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763B5CC-FF92-C215-0925-4F3C1644B871}"/>
                </a:ext>
              </a:extLst>
            </p:cNvPr>
            <p:cNvSpPr/>
            <p:nvPr/>
          </p:nvSpPr>
          <p:spPr bwMode="auto">
            <a:xfrm>
              <a:off x="1038559" y="3400551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73152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schemeClr val="tx2"/>
                  </a:solidFill>
                  <a:latin typeface="+mj-lt"/>
                  <a:cs typeface="Segoe UI" pitchFamily="34" charset="0"/>
                </a:rPr>
                <a:t>Lookup_array</a:t>
              </a:r>
              <a:r>
                <a:rPr lang="en-US" sz="2400" dirty="0">
                  <a:solidFill>
                    <a:schemeClr val="tx2"/>
                  </a:solidFill>
                  <a:latin typeface="+mj-lt"/>
                  <a:cs typeface="Segoe UI" pitchFamily="34" charset="0"/>
                </a:rPr>
                <a:t> – </a:t>
              </a: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the column to search for lookup value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99BEE30-8DE0-282C-8411-7DE4CD58D4DD}"/>
                </a:ext>
              </a:extLst>
            </p:cNvPr>
            <p:cNvSpPr/>
            <p:nvPr/>
          </p:nvSpPr>
          <p:spPr bwMode="auto">
            <a:xfrm>
              <a:off x="578738" y="3402201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FED496-D5D9-D630-E9B9-00CC144E4BC2}"/>
                </a:ext>
              </a:extLst>
            </p:cNvPr>
            <p:cNvSpPr/>
            <p:nvPr/>
          </p:nvSpPr>
          <p:spPr bwMode="auto">
            <a:xfrm>
              <a:off x="779843" y="3603306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0803751B-58E4-F38F-3A94-B459303DB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3717606"/>
              <a:ext cx="320040" cy="320040"/>
            </a:xfrm>
            <a:prstGeom prst="rect">
              <a:avLst/>
            </a:prstGeom>
          </p:spPr>
        </p:pic>
      </p:grpSp>
      <p:pic>
        <p:nvPicPr>
          <p:cNvPr id="18" name="Graphic 17" descr="Checkmark outline">
            <a:extLst>
              <a:ext uri="{FF2B5EF4-FFF2-40B4-BE49-F238E27FC236}">
                <a16:creationId xmlns:a16="http://schemas.microsoft.com/office/drawing/2014/main" id="{D3310824-BB54-62F9-CEE0-405B1B887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43" y="4986210"/>
            <a:ext cx="320040" cy="3200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40AFE1-6C92-76A2-ED90-0C289321B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18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4A37694-5DD7-1822-84E0-191BECF2548D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Customer and Order.xlsx</a:t>
            </a:r>
          </a:p>
        </p:txBody>
      </p:sp>
    </p:spTree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2FB6F-D411-7E50-C57B-6EE802E3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5570301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Try Out XLOOKUP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217660B-6525-A645-C05A-FB335213EFB7}"/>
              </a:ext>
            </a:extLst>
          </p:cNvPr>
          <p:cNvGrpSpPr/>
          <p:nvPr/>
        </p:nvGrpSpPr>
        <p:grpSpPr>
          <a:xfrm>
            <a:off x="578103" y="3429000"/>
            <a:ext cx="5580461" cy="952500"/>
            <a:chOff x="578103" y="3429000"/>
            <a:chExt cx="5580461" cy="952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5AEA33-C0D4-B258-0D2A-69F927F6DA11}"/>
                </a:ext>
              </a:extLst>
            </p:cNvPr>
            <p:cNvSpPr/>
            <p:nvPr/>
          </p:nvSpPr>
          <p:spPr bwMode="auto">
            <a:xfrm>
              <a:off x="1037924" y="3429000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Combine data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244E8F-6039-BB40-D557-151A21ED39CF}"/>
                </a:ext>
              </a:extLst>
            </p:cNvPr>
            <p:cNvSpPr/>
            <p:nvPr/>
          </p:nvSpPr>
          <p:spPr bwMode="auto">
            <a:xfrm>
              <a:off x="578103" y="343065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61ACBA8-F63C-B6E9-239B-509A93F9039E}"/>
                </a:ext>
              </a:extLst>
            </p:cNvPr>
            <p:cNvSpPr/>
            <p:nvPr/>
          </p:nvSpPr>
          <p:spPr bwMode="auto">
            <a:xfrm>
              <a:off x="779208" y="363175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2" name="Graphic 11" descr="Checkmark outline">
              <a:extLst>
                <a:ext uri="{FF2B5EF4-FFF2-40B4-BE49-F238E27FC236}">
                  <a16:creationId xmlns:a16="http://schemas.microsoft.com/office/drawing/2014/main" id="{8789942F-AC26-8A8D-FEE5-B28FE5274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3508" y="3746055"/>
              <a:ext cx="320040" cy="32004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EE8BFE0-9344-3D86-AFA9-A357851AA110}"/>
              </a:ext>
            </a:extLst>
          </p:cNvPr>
          <p:cNvGrpSpPr/>
          <p:nvPr/>
        </p:nvGrpSpPr>
        <p:grpSpPr>
          <a:xfrm>
            <a:off x="578103" y="2025650"/>
            <a:ext cx="5580461" cy="952500"/>
            <a:chOff x="578103" y="2795839"/>
            <a:chExt cx="5580461" cy="952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74B36F7-79D6-37C2-D715-DB57A4345ACA}"/>
                </a:ext>
              </a:extLst>
            </p:cNvPr>
            <p:cNvSpPr/>
            <p:nvPr/>
          </p:nvSpPr>
          <p:spPr bwMode="auto">
            <a:xfrm>
              <a:off x="1037924" y="2795839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Explore data sources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3335D4-027D-8461-9D45-42C009783AC0}"/>
                </a:ext>
              </a:extLst>
            </p:cNvPr>
            <p:cNvSpPr/>
            <p:nvPr/>
          </p:nvSpPr>
          <p:spPr bwMode="auto">
            <a:xfrm>
              <a:off x="578103" y="2797489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4C297B5-D216-17A3-6FEC-8483C9B4F5F9}"/>
                </a:ext>
              </a:extLst>
            </p:cNvPr>
            <p:cNvSpPr/>
            <p:nvPr/>
          </p:nvSpPr>
          <p:spPr bwMode="auto">
            <a:xfrm>
              <a:off x="779208" y="2998594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3" name="Graphic 12" descr="Checkmark outline">
              <a:extLst>
                <a:ext uri="{FF2B5EF4-FFF2-40B4-BE49-F238E27FC236}">
                  <a16:creationId xmlns:a16="http://schemas.microsoft.com/office/drawing/2014/main" id="{CFCB761B-32A1-D1F9-3D3C-2DF50D7D9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3508" y="3112894"/>
              <a:ext cx="320040" cy="320040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0AFE3688-34E0-210A-939B-FF65D6952F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465" t="2062" b="2062"/>
          <a:stretch>
            <a:fillRect/>
          </a:stretch>
        </p:blipFill>
        <p:spPr>
          <a:xfrm>
            <a:off x="7115176" y="0"/>
            <a:ext cx="5076825" cy="6858000"/>
          </a:xfrm>
          <a:custGeom>
            <a:avLst/>
            <a:gdLst>
              <a:gd name="connsiteX0" fmla="*/ 0 w 5076825"/>
              <a:gd name="connsiteY0" fmla="*/ 0 h 6858000"/>
              <a:gd name="connsiteX1" fmla="*/ 5076825 w 5076825"/>
              <a:gd name="connsiteY1" fmla="*/ 0 h 6858000"/>
              <a:gd name="connsiteX2" fmla="*/ 5076825 w 5076825"/>
              <a:gd name="connsiteY2" fmla="*/ 6858000 h 6858000"/>
              <a:gd name="connsiteX3" fmla="*/ 0 w 5076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6825" h="6858000">
                <a:moveTo>
                  <a:pt x="0" y="0"/>
                </a:moveTo>
                <a:lnTo>
                  <a:pt x="5076825" y="0"/>
                </a:lnTo>
                <a:lnTo>
                  <a:pt x="507682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9F77E-1CDA-8977-3E06-69F9A6D88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Why use Power BI?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D5D8FA-3A65-997D-E09B-CD55D6211A41}"/>
              </a:ext>
            </a:extLst>
          </p:cNvPr>
          <p:cNvGrpSpPr/>
          <p:nvPr/>
        </p:nvGrpSpPr>
        <p:grpSpPr>
          <a:xfrm>
            <a:off x="6057900" y="2749034"/>
            <a:ext cx="3286156" cy="1359932"/>
            <a:chOff x="5505450" y="2552700"/>
            <a:chExt cx="3286156" cy="13599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7A7687-16EC-D6E4-17C8-CFBF035987AD}"/>
                </a:ext>
              </a:extLst>
            </p:cNvPr>
            <p:cNvSpPr txBox="1"/>
            <p:nvPr/>
          </p:nvSpPr>
          <p:spPr>
            <a:xfrm>
              <a:off x="5505450" y="3543300"/>
              <a:ext cx="3286156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>
                  <a:solidFill>
                    <a:schemeClr val="tx2"/>
                  </a:solidFill>
                  <a:latin typeface="+mn-lt"/>
                </a:rPr>
                <a:t>Understanding Power BI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5EC7AA-432B-F878-73AD-17F14E48FC6D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36DA7461-FDD7-DBB5-D4A2-045C4B1037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62" r="12021"/>
          <a:stretch/>
        </p:blipFill>
        <p:spPr>
          <a:xfrm>
            <a:off x="1909290" y="2029968"/>
            <a:ext cx="2127013" cy="27980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C37C-CA7D-A228-18AB-C5BF2951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561606"/>
            <a:ext cx="11018520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Power BI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76086A-ED60-53D9-F6B2-B88D2E7CA9E2}"/>
              </a:ext>
            </a:extLst>
          </p:cNvPr>
          <p:cNvSpPr/>
          <p:nvPr/>
        </p:nvSpPr>
        <p:spPr bwMode="auto">
          <a:xfrm>
            <a:off x="1038559" y="1509646"/>
            <a:ext cx="10058400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Provides a visual framework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E9DA9B9-EED4-8E02-6FDD-3B8E0D7CA7F3}"/>
              </a:ext>
            </a:extLst>
          </p:cNvPr>
          <p:cNvSpPr/>
          <p:nvPr/>
        </p:nvSpPr>
        <p:spPr bwMode="auto">
          <a:xfrm>
            <a:off x="578738" y="1511296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988B7CE-3447-D2E1-56C6-163776604C02}"/>
              </a:ext>
            </a:extLst>
          </p:cNvPr>
          <p:cNvSpPr/>
          <p:nvPr/>
        </p:nvSpPr>
        <p:spPr bwMode="auto">
          <a:xfrm>
            <a:off x="779843" y="1712401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4C5F78-364C-3E77-8F7C-2C7DD13EE35A}"/>
              </a:ext>
            </a:extLst>
          </p:cNvPr>
          <p:cNvSpPr/>
          <p:nvPr/>
        </p:nvSpPr>
        <p:spPr bwMode="auto">
          <a:xfrm>
            <a:off x="1038559" y="2778251"/>
            <a:ext cx="10058400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Models information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24AD7AA-C469-FC86-4168-B4BA6A59C7D4}"/>
              </a:ext>
            </a:extLst>
          </p:cNvPr>
          <p:cNvSpPr/>
          <p:nvPr/>
        </p:nvSpPr>
        <p:spPr bwMode="auto">
          <a:xfrm>
            <a:off x="578738" y="2779901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F70F6D4-AD97-F495-7E1C-8746D66CFC6A}"/>
              </a:ext>
            </a:extLst>
          </p:cNvPr>
          <p:cNvSpPr/>
          <p:nvPr/>
        </p:nvSpPr>
        <p:spPr bwMode="auto">
          <a:xfrm>
            <a:off x="779843" y="2981006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pic>
        <p:nvPicPr>
          <p:cNvPr id="15" name="Graphic 14" descr="Checkmark outline">
            <a:extLst>
              <a:ext uri="{FF2B5EF4-FFF2-40B4-BE49-F238E27FC236}">
                <a16:creationId xmlns:a16="http://schemas.microsoft.com/office/drawing/2014/main" id="{BE6CDB42-69C1-45AD-E5B5-B9D5F5806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43" y="1826701"/>
            <a:ext cx="320040" cy="320040"/>
          </a:xfrm>
          <a:prstGeom prst="rect">
            <a:avLst/>
          </a:prstGeom>
        </p:spPr>
      </p:pic>
      <p:pic>
        <p:nvPicPr>
          <p:cNvPr id="16" name="Graphic 15" descr="Checkmark outline">
            <a:extLst>
              <a:ext uri="{FF2B5EF4-FFF2-40B4-BE49-F238E27FC236}">
                <a16:creationId xmlns:a16="http://schemas.microsoft.com/office/drawing/2014/main" id="{206EBFFF-FC97-B5A4-315D-0506C5776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4143" y="3095306"/>
            <a:ext cx="320040" cy="3200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0318E88-3E0E-41BE-D98B-8A95CCFE42B0}"/>
              </a:ext>
            </a:extLst>
          </p:cNvPr>
          <p:cNvGrpSpPr/>
          <p:nvPr/>
        </p:nvGrpSpPr>
        <p:grpSpPr>
          <a:xfrm>
            <a:off x="578738" y="4046855"/>
            <a:ext cx="10518221" cy="952500"/>
            <a:chOff x="578738" y="4046855"/>
            <a:chExt cx="10518221" cy="952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ACC26B-B147-0194-931C-3AC1657E11EB}"/>
                </a:ext>
              </a:extLst>
            </p:cNvPr>
            <p:cNvSpPr/>
            <p:nvPr/>
          </p:nvSpPr>
          <p:spPr bwMode="auto">
            <a:xfrm>
              <a:off x="1038559" y="4046855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Creates interactive reports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31939EB-11E6-90FE-A17E-2F6AA370A151}"/>
                </a:ext>
              </a:extLst>
            </p:cNvPr>
            <p:cNvSpPr/>
            <p:nvPr/>
          </p:nvSpPr>
          <p:spPr bwMode="auto">
            <a:xfrm>
              <a:off x="578738" y="404850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EB2A9B6-BE78-52EB-BBD4-FC8918D55AFB}"/>
                </a:ext>
              </a:extLst>
            </p:cNvPr>
            <p:cNvSpPr/>
            <p:nvPr/>
          </p:nvSpPr>
          <p:spPr bwMode="auto">
            <a:xfrm>
              <a:off x="779843" y="424961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2"/>
                </a:solidFill>
                <a:cs typeface="Segoe UI" pitchFamily="34" charset="0"/>
              </a:endParaRPr>
            </a:p>
          </p:txBody>
        </p: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A5ADCFFD-3ED9-2F0F-913E-2B374AFFE1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4363910"/>
              <a:ext cx="320040" cy="32004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468AA93-C0F4-4AF8-3D81-FFBAE16FF498}"/>
              </a:ext>
            </a:extLst>
          </p:cNvPr>
          <p:cNvGrpSpPr/>
          <p:nvPr/>
        </p:nvGrpSpPr>
        <p:grpSpPr>
          <a:xfrm>
            <a:off x="578738" y="5329555"/>
            <a:ext cx="10518221" cy="952500"/>
            <a:chOff x="578738" y="4046855"/>
            <a:chExt cx="10518221" cy="9525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8EC8DD-BC28-58D3-36D0-98DDFEFFD876}"/>
                </a:ext>
              </a:extLst>
            </p:cNvPr>
            <p:cNvSpPr/>
            <p:nvPr/>
          </p:nvSpPr>
          <p:spPr bwMode="auto">
            <a:xfrm>
              <a:off x="1038559" y="4046855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Helps provide insights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481558E-BF68-5693-C3EF-8E9071322F79}"/>
                </a:ext>
              </a:extLst>
            </p:cNvPr>
            <p:cNvSpPr/>
            <p:nvPr/>
          </p:nvSpPr>
          <p:spPr bwMode="auto">
            <a:xfrm>
              <a:off x="578738" y="404850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2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669AA30-53E2-66EF-3D9E-D6FECC864EAD}"/>
                </a:ext>
              </a:extLst>
            </p:cNvPr>
            <p:cNvSpPr/>
            <p:nvPr/>
          </p:nvSpPr>
          <p:spPr bwMode="auto">
            <a:xfrm>
              <a:off x="779843" y="424961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chemeClr val="tx2"/>
                </a:solidFill>
                <a:cs typeface="Segoe UI" pitchFamily="34" charset="0"/>
              </a:endParaRPr>
            </a:p>
          </p:txBody>
        </p:sp>
        <p:pic>
          <p:nvPicPr>
            <p:cNvPr id="23" name="Graphic 22" descr="Checkmark outline">
              <a:extLst>
                <a:ext uri="{FF2B5EF4-FFF2-40B4-BE49-F238E27FC236}">
                  <a16:creationId xmlns:a16="http://schemas.microsoft.com/office/drawing/2014/main" id="{43EF6E40-1E01-6924-858A-7F3E978D9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4363910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FA93A698-F1E9-5C07-B932-AC6934A1580B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17" t="476" r="922" b="748"/>
          <a:stretch/>
        </p:blipFill>
        <p:spPr>
          <a:xfrm>
            <a:off x="4419282" y="1114424"/>
            <a:ext cx="7181850" cy="4610101"/>
          </a:xfrm>
          <a:prstGeom prst="roundRect">
            <a:avLst>
              <a:gd name="adj" fmla="val 2483"/>
            </a:avLst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3618C-8C8D-10DF-0BE7-D985182FB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68" y="2913748"/>
            <a:ext cx="3269932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Pro Tip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1A294-A6D9-4E9F-065C-CF61314A25C5}"/>
              </a:ext>
            </a:extLst>
          </p:cNvPr>
          <p:cNvSpPr txBox="1"/>
          <p:nvPr/>
        </p:nvSpPr>
        <p:spPr>
          <a:xfrm>
            <a:off x="590868" y="3686628"/>
            <a:ext cx="35021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2"/>
                </a:solidFill>
                <a:latin typeface="+mn-lt"/>
              </a:rPr>
              <a:t>Power BI Desktop is free on the Microsoft store.</a:t>
            </a:r>
          </a:p>
        </p:txBody>
      </p:sp>
    </p:spTree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C6123-1458-B05E-B98E-6AC2BD229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979623"/>
            <a:ext cx="11025188" cy="553998"/>
          </a:xfrm>
        </p:spPr>
        <p:txBody>
          <a:bodyPr/>
          <a:lstStyle/>
          <a:p>
            <a:pPr algn="ctr"/>
            <a:r>
              <a:rPr lang="en-US" sz="3600"/>
              <a:t>Microsoft 365 Connections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7C35C85-1A9C-D3BE-5386-EAA61C5BBD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5880" t="24669" r="22858" b="24519"/>
          <a:stretch/>
        </p:blipFill>
        <p:spPr>
          <a:xfrm>
            <a:off x="9134439" y="2914075"/>
            <a:ext cx="1383738" cy="13716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A52C40F-0C28-DD3B-0E7E-02AEEE49EA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1962" r="12021"/>
          <a:stretch/>
        </p:blipFill>
        <p:spPr>
          <a:xfrm>
            <a:off x="1718954" y="2579943"/>
            <a:ext cx="1296652" cy="170573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A4BE230-9570-43ED-4EF6-D2DF927EE8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6166" t="33166" r="23001" b="33834"/>
          <a:stretch/>
        </p:blipFill>
        <p:spPr>
          <a:xfrm>
            <a:off x="5040384" y="2914075"/>
            <a:ext cx="2112820" cy="1371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F6501D-0919-E019-BB3F-3F64B2D30A4F}"/>
              </a:ext>
            </a:extLst>
          </p:cNvPr>
          <p:cNvSpPr txBox="1"/>
          <p:nvPr/>
        </p:nvSpPr>
        <p:spPr>
          <a:xfrm>
            <a:off x="584200" y="4503057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</a:rPr>
              <a:t>Power BI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FE4455-6B99-03DE-0D55-5FD58DAD3D46}"/>
              </a:ext>
            </a:extLst>
          </p:cNvPr>
          <p:cNvSpPr txBox="1"/>
          <p:nvPr/>
        </p:nvSpPr>
        <p:spPr>
          <a:xfrm>
            <a:off x="4313714" y="4503057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</a:rPr>
              <a:t>One Drive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D9B801-CB63-6AB6-25BB-7B8B9C1AEB9F}"/>
              </a:ext>
            </a:extLst>
          </p:cNvPr>
          <p:cNvSpPr txBox="1"/>
          <p:nvPr/>
        </p:nvSpPr>
        <p:spPr>
          <a:xfrm>
            <a:off x="8043228" y="4503057"/>
            <a:ext cx="35661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</a:rPr>
              <a:t>Share Point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80D9C7C6-CBD9-3463-B009-AAC161943ECF}"/>
              </a:ext>
            </a:extLst>
          </p:cNvPr>
          <p:cNvGrpSpPr/>
          <p:nvPr/>
        </p:nvGrpSpPr>
        <p:grpSpPr>
          <a:xfrm>
            <a:off x="6057900" y="2749034"/>
            <a:ext cx="3571491" cy="1359932"/>
            <a:chOff x="5505450" y="2552700"/>
            <a:chExt cx="3571491" cy="13599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B404CE3-4271-5A1D-B7C6-3B9381419DD2}"/>
                </a:ext>
              </a:extLst>
            </p:cNvPr>
            <p:cNvSpPr txBox="1"/>
            <p:nvPr/>
          </p:nvSpPr>
          <p:spPr>
            <a:xfrm>
              <a:off x="5505450" y="3543300"/>
              <a:ext cx="357149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Collecting data with forms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C9B11B-E097-5DB8-0954-E34A71EE7DD2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F830233-50FA-ABD2-637E-9AFAE63C2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86" y="1807580"/>
            <a:ext cx="3242840" cy="3242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58410F-004B-32A3-D752-E0EBDB95697D}"/>
              </a:ext>
            </a:extLst>
          </p:cNvPr>
          <p:cNvSpPr txBox="1">
            <a:spLocks/>
          </p:cNvSpPr>
          <p:nvPr/>
        </p:nvSpPr>
        <p:spPr>
          <a:xfrm>
            <a:off x="625853" y="997863"/>
            <a:ext cx="5470147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3600">
                <a:solidFill>
                  <a:schemeClr val="tx2"/>
                </a:solidFill>
              </a:rPr>
              <a:t>Try Out Power BI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55C5B8A-9F07-2C19-912D-8E023994D5D0}"/>
              </a:ext>
            </a:extLst>
          </p:cNvPr>
          <p:cNvGrpSpPr/>
          <p:nvPr/>
        </p:nvGrpSpPr>
        <p:grpSpPr>
          <a:xfrm>
            <a:off x="578738" y="2025650"/>
            <a:ext cx="5556375" cy="952500"/>
            <a:chOff x="578738" y="1941446"/>
            <a:chExt cx="5556375" cy="952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2D1688F-D6F0-0C83-F724-11DFE92223DF}"/>
                </a:ext>
              </a:extLst>
            </p:cNvPr>
            <p:cNvSpPr/>
            <p:nvPr/>
          </p:nvSpPr>
          <p:spPr bwMode="auto">
            <a:xfrm>
              <a:off x="1038559" y="1941446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Create data visualizations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3C4FECC-2E42-D6A6-3C57-22C09F6CF1EF}"/>
                </a:ext>
              </a:extLst>
            </p:cNvPr>
            <p:cNvSpPr/>
            <p:nvPr/>
          </p:nvSpPr>
          <p:spPr bwMode="auto">
            <a:xfrm>
              <a:off x="578738" y="1943096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0173B1-2D28-347F-8B4F-0AD720334901}"/>
                </a:ext>
              </a:extLst>
            </p:cNvPr>
            <p:cNvSpPr/>
            <p:nvPr/>
          </p:nvSpPr>
          <p:spPr bwMode="auto">
            <a:xfrm>
              <a:off x="779843" y="2144201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4099CD0B-524F-1846-F2EE-91FF5F2762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2258501"/>
              <a:ext cx="320040" cy="32004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5B66218-F92B-9A02-2C94-F1539F3CF33B}"/>
              </a:ext>
            </a:extLst>
          </p:cNvPr>
          <p:cNvGrpSpPr/>
          <p:nvPr/>
        </p:nvGrpSpPr>
        <p:grpSpPr>
          <a:xfrm>
            <a:off x="578738" y="3309303"/>
            <a:ext cx="5556375" cy="952500"/>
            <a:chOff x="578738" y="3210051"/>
            <a:chExt cx="5556375" cy="952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74D2173-6DD7-B43B-AA21-5C559E794BA7}"/>
                </a:ext>
              </a:extLst>
            </p:cNvPr>
            <p:cNvSpPr/>
            <p:nvPr/>
          </p:nvSpPr>
          <p:spPr bwMode="auto">
            <a:xfrm>
              <a:off x="1038559" y="3210051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Inform your audience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F34412-8375-BCB5-F4AD-78FFF9200F90}"/>
                </a:ext>
              </a:extLst>
            </p:cNvPr>
            <p:cNvSpPr/>
            <p:nvPr/>
          </p:nvSpPr>
          <p:spPr bwMode="auto">
            <a:xfrm>
              <a:off x="578738" y="3211701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6314A35-0FA5-665D-5FD7-64ED8C347736}"/>
                </a:ext>
              </a:extLst>
            </p:cNvPr>
            <p:cNvSpPr/>
            <p:nvPr/>
          </p:nvSpPr>
          <p:spPr bwMode="auto">
            <a:xfrm>
              <a:off x="779843" y="3412806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6" name="Graphic 15" descr="Checkmark outline">
              <a:extLst>
                <a:ext uri="{FF2B5EF4-FFF2-40B4-BE49-F238E27FC236}">
                  <a16:creationId xmlns:a16="http://schemas.microsoft.com/office/drawing/2014/main" id="{8FDA6716-C772-81A5-971A-C2D58C09B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3527106"/>
              <a:ext cx="320040" cy="32004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DE6F226-1D9A-49E4-8172-B9DF52CE3423}"/>
              </a:ext>
            </a:extLst>
          </p:cNvPr>
          <p:cNvGrpSpPr/>
          <p:nvPr/>
        </p:nvGrpSpPr>
        <p:grpSpPr>
          <a:xfrm>
            <a:off x="578738" y="4592955"/>
            <a:ext cx="5556375" cy="952500"/>
            <a:chOff x="578738" y="4478655"/>
            <a:chExt cx="5556375" cy="9525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75559F-A614-F28B-3AA9-83145AEE7CF1}"/>
                </a:ext>
              </a:extLst>
            </p:cNvPr>
            <p:cNvSpPr/>
            <p:nvPr/>
          </p:nvSpPr>
          <p:spPr bwMode="auto">
            <a:xfrm>
              <a:off x="1038559" y="4478655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Use it for free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DC9FF2-EB95-8204-2AC6-9F2F02AFC454}"/>
                </a:ext>
              </a:extLst>
            </p:cNvPr>
            <p:cNvSpPr/>
            <p:nvPr/>
          </p:nvSpPr>
          <p:spPr bwMode="auto">
            <a:xfrm>
              <a:off x="578738" y="448030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76C3B6-C6A3-3B99-C195-8E87DA32FE07}"/>
                </a:ext>
              </a:extLst>
            </p:cNvPr>
            <p:cNvSpPr/>
            <p:nvPr/>
          </p:nvSpPr>
          <p:spPr bwMode="auto">
            <a:xfrm>
              <a:off x="779843" y="468141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A16A944C-CFC8-88EF-A357-FFB7CC8A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4795710"/>
              <a:ext cx="320040" cy="320040"/>
            </a:xfrm>
            <a:prstGeom prst="rect">
              <a:avLst/>
            </a:prstGeom>
          </p:spPr>
        </p:pic>
      </p:grpSp>
      <p:pic>
        <p:nvPicPr>
          <p:cNvPr id="4" name="Picture 3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8C763652-D8B5-ABCB-2D7D-F051EDDEE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5175" y="0"/>
            <a:ext cx="5076825" cy="68580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933CBA4-2CC1-A03D-21D6-FD8347E8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Navigating Power BI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8BD8E24-55CF-8CC7-E94D-1AC5F8ED409A}"/>
              </a:ext>
            </a:extLst>
          </p:cNvPr>
          <p:cNvGrpSpPr/>
          <p:nvPr/>
        </p:nvGrpSpPr>
        <p:grpSpPr>
          <a:xfrm>
            <a:off x="1761108" y="2438400"/>
            <a:ext cx="3281074" cy="2514600"/>
            <a:chOff x="1421607" y="2438400"/>
            <a:chExt cx="3281074" cy="2514600"/>
          </a:xfrm>
        </p:grpSpPr>
        <p:sp>
          <p:nvSpPr>
            <p:cNvPr id="8" name="monitor" title="Icon of a monitor">
              <a:extLst>
                <a:ext uri="{FF2B5EF4-FFF2-40B4-BE49-F238E27FC236}">
                  <a16:creationId xmlns:a16="http://schemas.microsoft.com/office/drawing/2014/main" id="{7D07D1A0-1B4A-6440-9781-F4BE4611DB8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421607" y="2438400"/>
              <a:ext cx="3281074" cy="2514600"/>
            </a:xfrm>
            <a:custGeom>
              <a:avLst/>
              <a:gdLst>
                <a:gd name="T0" fmla="*/ 244 w 244"/>
                <a:gd name="T1" fmla="*/ 68 h 187"/>
                <a:gd name="T2" fmla="*/ 244 w 244"/>
                <a:gd name="T3" fmla="*/ 151 h 187"/>
                <a:gd name="T4" fmla="*/ 0 w 244"/>
                <a:gd name="T5" fmla="*/ 151 h 187"/>
                <a:gd name="T6" fmla="*/ 0 w 244"/>
                <a:gd name="T7" fmla="*/ 0 h 187"/>
                <a:gd name="T8" fmla="*/ 244 w 244"/>
                <a:gd name="T9" fmla="*/ 0 h 187"/>
                <a:gd name="T10" fmla="*/ 244 w 244"/>
                <a:gd name="T11" fmla="*/ 68 h 187"/>
                <a:gd name="T12" fmla="*/ 122 w 244"/>
                <a:gd name="T13" fmla="*/ 151 h 187"/>
                <a:gd name="T14" fmla="*/ 122 w 244"/>
                <a:gd name="T15" fmla="*/ 187 h 187"/>
                <a:gd name="T16" fmla="*/ 73 w 244"/>
                <a:gd name="T17" fmla="*/ 187 h 187"/>
                <a:gd name="T18" fmla="*/ 171 w 244"/>
                <a:gd name="T19" fmla="*/ 187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4" h="187">
                  <a:moveTo>
                    <a:pt x="244" y="68"/>
                  </a:moveTo>
                  <a:lnTo>
                    <a:pt x="244" y="151"/>
                  </a:lnTo>
                  <a:lnTo>
                    <a:pt x="0" y="151"/>
                  </a:lnTo>
                  <a:lnTo>
                    <a:pt x="0" y="0"/>
                  </a:lnTo>
                  <a:lnTo>
                    <a:pt x="244" y="0"/>
                  </a:lnTo>
                  <a:lnTo>
                    <a:pt x="244" y="68"/>
                  </a:lnTo>
                  <a:moveTo>
                    <a:pt x="122" y="151"/>
                  </a:moveTo>
                  <a:lnTo>
                    <a:pt x="122" y="187"/>
                  </a:lnTo>
                  <a:moveTo>
                    <a:pt x="73" y="187"/>
                  </a:moveTo>
                  <a:lnTo>
                    <a:pt x="171" y="187"/>
                  </a:lnTo>
                </a:path>
              </a:pathLst>
            </a:custGeom>
            <a:noFill/>
            <a:ln w="82550" cap="sq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A3FD545-70EC-4BA3-B0BE-E8BEE0742B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1962" r="12021"/>
            <a:stretch/>
          </p:blipFill>
          <p:spPr>
            <a:xfrm>
              <a:off x="2471236" y="2721997"/>
              <a:ext cx="1046664" cy="1376874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F549F7B-5133-3EBA-18F3-A778A39C03BA}"/>
              </a:ext>
            </a:extLst>
          </p:cNvPr>
          <p:cNvGrpSpPr/>
          <p:nvPr/>
        </p:nvGrpSpPr>
        <p:grpSpPr>
          <a:xfrm>
            <a:off x="6057900" y="2749034"/>
            <a:ext cx="4372992" cy="1359932"/>
            <a:chOff x="5505450" y="2552700"/>
            <a:chExt cx="4372992" cy="13599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1CD78CF-E845-2205-AF26-38E0926F2C70}"/>
                </a:ext>
              </a:extLst>
            </p:cNvPr>
            <p:cNvSpPr txBox="1"/>
            <p:nvPr/>
          </p:nvSpPr>
          <p:spPr>
            <a:xfrm>
              <a:off x="5505450" y="3543300"/>
              <a:ext cx="437299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Navigating Power BI on desktop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6E3C004-62C0-089C-F0B0-D0E6F4315D18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951F0-F6A6-33BB-B40E-F1E9154EB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Common Power BI Functions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2B15C4E-B22C-C9F8-79AF-86440887AFDF}"/>
              </a:ext>
            </a:extLst>
          </p:cNvPr>
          <p:cNvGrpSpPr/>
          <p:nvPr/>
        </p:nvGrpSpPr>
        <p:grpSpPr>
          <a:xfrm>
            <a:off x="578738" y="2131946"/>
            <a:ext cx="10518221" cy="3489709"/>
            <a:chOff x="578738" y="2131946"/>
            <a:chExt cx="10518221" cy="34897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98AC869-C7EC-487E-17BE-84F3FA6EC280}"/>
                </a:ext>
              </a:extLst>
            </p:cNvPr>
            <p:cNvSpPr/>
            <p:nvPr/>
          </p:nvSpPr>
          <p:spPr bwMode="auto">
            <a:xfrm>
              <a:off x="1038559" y="2131946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New Visual: </a:t>
              </a: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Ad</a:t>
              </a: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ds a visualization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735740B-7F69-A3C8-7CFA-E86CCFA1EA1B}"/>
                </a:ext>
              </a:extLst>
            </p:cNvPr>
            <p:cNvSpPr/>
            <p:nvPr/>
          </p:nvSpPr>
          <p:spPr bwMode="auto">
            <a:xfrm>
              <a:off x="578738" y="2133596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85B2713-57D5-597B-04FB-8D1E25C4F0ED}"/>
                </a:ext>
              </a:extLst>
            </p:cNvPr>
            <p:cNvSpPr/>
            <p:nvPr/>
          </p:nvSpPr>
          <p:spPr bwMode="auto">
            <a:xfrm>
              <a:off x="779843" y="2334701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64D8C27-82EA-93B7-6AF8-7316D3520ABC}"/>
                </a:ext>
              </a:extLst>
            </p:cNvPr>
            <p:cNvSpPr/>
            <p:nvPr/>
          </p:nvSpPr>
          <p:spPr bwMode="auto">
            <a:xfrm>
              <a:off x="1038559" y="3400551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Excel Workbook: </a:t>
              </a: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Imports data into the program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FA50AE6-C304-F3B8-7D84-4A8B17EB58BF}"/>
                </a:ext>
              </a:extLst>
            </p:cNvPr>
            <p:cNvSpPr/>
            <p:nvPr/>
          </p:nvSpPr>
          <p:spPr bwMode="auto">
            <a:xfrm>
              <a:off x="578738" y="3402201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D494EE6-1D56-DBE8-BAF2-714BCC6292E1}"/>
                </a:ext>
              </a:extLst>
            </p:cNvPr>
            <p:cNvSpPr/>
            <p:nvPr/>
          </p:nvSpPr>
          <p:spPr bwMode="auto">
            <a:xfrm>
              <a:off x="779843" y="3603306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B547BF9-FDF6-B907-5E9F-433D0C2593F0}"/>
                </a:ext>
              </a:extLst>
            </p:cNvPr>
            <p:cNvSpPr/>
            <p:nvPr/>
          </p:nvSpPr>
          <p:spPr bwMode="auto">
            <a:xfrm>
              <a:off x="1038559" y="4669155"/>
              <a:ext cx="1005840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Transform Data: </a:t>
              </a:r>
              <a:r>
                <a:rPr lang="en-US" sz="2400" dirty="0">
                  <a:solidFill>
                    <a:schemeClr val="tx2"/>
                  </a:solidFill>
                  <a:cs typeface="Segoe UI" pitchFamily="34" charset="0"/>
                </a:rPr>
                <a:t>Prepares data for use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341760A-9500-D9A5-4771-507BCB820D29}"/>
                </a:ext>
              </a:extLst>
            </p:cNvPr>
            <p:cNvSpPr/>
            <p:nvPr/>
          </p:nvSpPr>
          <p:spPr bwMode="auto">
            <a:xfrm>
              <a:off x="578738" y="467080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753614F-4964-C901-94E6-7876CEB16679}"/>
                </a:ext>
              </a:extLst>
            </p:cNvPr>
            <p:cNvSpPr/>
            <p:nvPr/>
          </p:nvSpPr>
          <p:spPr bwMode="auto">
            <a:xfrm>
              <a:off x="779843" y="487191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DF6E0E29-2481-1ADE-EF0F-5818D2C12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2449001"/>
              <a:ext cx="320040" cy="320040"/>
            </a:xfrm>
            <a:prstGeom prst="rect">
              <a:avLst/>
            </a:prstGeom>
          </p:spPr>
        </p:pic>
        <p:pic>
          <p:nvPicPr>
            <p:cNvPr id="16" name="Graphic 15" descr="Checkmark outline">
              <a:extLst>
                <a:ext uri="{FF2B5EF4-FFF2-40B4-BE49-F238E27FC236}">
                  <a16:creationId xmlns:a16="http://schemas.microsoft.com/office/drawing/2014/main" id="{917C0D38-9E3B-39CC-177C-F68C7BF92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3717606"/>
              <a:ext cx="320040" cy="320040"/>
            </a:xfrm>
            <a:prstGeom prst="rect">
              <a:avLst/>
            </a:prstGeom>
          </p:spPr>
        </p:pic>
        <p:pic>
          <p:nvPicPr>
            <p:cNvPr id="17" name="Graphic 16" descr="Checkmark outline">
              <a:extLst>
                <a:ext uri="{FF2B5EF4-FFF2-40B4-BE49-F238E27FC236}">
                  <a16:creationId xmlns:a16="http://schemas.microsoft.com/office/drawing/2014/main" id="{84B92039-8332-1FF1-5871-7ED5448AA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4143" y="4986210"/>
              <a:ext cx="320040" cy="320040"/>
            </a:xfrm>
            <a:prstGeom prst="rect">
              <a:avLst/>
            </a:prstGeom>
          </p:spPr>
        </p:pic>
      </p:grp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7BD1A0-2149-22C9-DFBC-D8D6E3716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2711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5D08E45-B8BD-6433-6BC4-EC72B8AEBE73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Sales Team Visualization </a:t>
            </a:r>
            <a:r>
              <a:rPr lang="en-US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pbix</a:t>
            </a: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104"/>
          <p:cNvPicPr preferRelativeResize="0"/>
          <p:nvPr/>
        </p:nvPicPr>
        <p:blipFill rotWithShape="1">
          <a:blip r:embed="rId3">
            <a:alphaModFix/>
          </a:blip>
          <a:srcRect l="58198" r="-1"/>
          <a:stretch/>
        </p:blipFill>
        <p:spPr>
          <a:xfrm>
            <a:off x="7095446" y="0"/>
            <a:ext cx="509655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1C838FB-1FEB-117E-7A0D-3C7374D585AF}"/>
              </a:ext>
            </a:extLst>
          </p:cNvPr>
          <p:cNvSpPr/>
          <p:nvPr/>
        </p:nvSpPr>
        <p:spPr bwMode="auto">
          <a:xfrm>
            <a:off x="1068041" y="2025650"/>
            <a:ext cx="5096554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Install Power BI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0AEF277-43B8-467A-16D4-BB55ADA7A50C}"/>
              </a:ext>
            </a:extLst>
          </p:cNvPr>
          <p:cNvSpPr/>
          <p:nvPr/>
        </p:nvSpPr>
        <p:spPr bwMode="auto">
          <a:xfrm>
            <a:off x="608220" y="2027300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A3A3DD2-C3B0-BA49-019E-15D318BD65BD}"/>
              </a:ext>
            </a:extLst>
          </p:cNvPr>
          <p:cNvSpPr/>
          <p:nvPr/>
        </p:nvSpPr>
        <p:spPr bwMode="auto">
          <a:xfrm>
            <a:off x="809325" y="2228405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719D040-1917-8BF1-3B1E-BD1EE04E29E0}"/>
              </a:ext>
            </a:extLst>
          </p:cNvPr>
          <p:cNvSpPr/>
          <p:nvPr/>
        </p:nvSpPr>
        <p:spPr bwMode="auto">
          <a:xfrm>
            <a:off x="1068041" y="3294255"/>
            <a:ext cx="5096554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Open the desktop app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4FB2DD9-D862-D7EF-D3EA-68F47DAA7B1C}"/>
              </a:ext>
            </a:extLst>
          </p:cNvPr>
          <p:cNvSpPr/>
          <p:nvPr/>
        </p:nvSpPr>
        <p:spPr bwMode="auto">
          <a:xfrm>
            <a:off x="608220" y="3295905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C436B-8604-16A4-9F71-A91596B3D1A4}"/>
              </a:ext>
            </a:extLst>
          </p:cNvPr>
          <p:cNvSpPr/>
          <p:nvPr/>
        </p:nvSpPr>
        <p:spPr bwMode="auto">
          <a:xfrm>
            <a:off x="809325" y="3497010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DB90A6-504D-BDF0-75A3-35666D0A0111}"/>
              </a:ext>
            </a:extLst>
          </p:cNvPr>
          <p:cNvSpPr/>
          <p:nvPr/>
        </p:nvSpPr>
        <p:spPr bwMode="auto">
          <a:xfrm>
            <a:off x="1068041" y="4562859"/>
            <a:ext cx="5096554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Explore different visualization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82E6DFE-47BE-AD32-0FC7-52B382A27F08}"/>
              </a:ext>
            </a:extLst>
          </p:cNvPr>
          <p:cNvSpPr/>
          <p:nvPr/>
        </p:nvSpPr>
        <p:spPr bwMode="auto">
          <a:xfrm>
            <a:off x="608220" y="4564509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062971-7EEB-BB2C-0E49-97E27E1A0338}"/>
              </a:ext>
            </a:extLst>
          </p:cNvPr>
          <p:cNvSpPr/>
          <p:nvPr/>
        </p:nvSpPr>
        <p:spPr bwMode="auto">
          <a:xfrm>
            <a:off x="809325" y="4765614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9" name="Graphic 38" descr="Checkmark outline">
            <a:extLst>
              <a:ext uri="{FF2B5EF4-FFF2-40B4-BE49-F238E27FC236}">
                <a16:creationId xmlns:a16="http://schemas.microsoft.com/office/drawing/2014/main" id="{22C8F28E-FF0E-BB91-64F5-0E91B7533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625" y="2342705"/>
            <a:ext cx="320040" cy="320040"/>
          </a:xfrm>
          <a:prstGeom prst="rect">
            <a:avLst/>
          </a:prstGeom>
        </p:spPr>
      </p:pic>
      <p:pic>
        <p:nvPicPr>
          <p:cNvPr id="40" name="Graphic 39" descr="Checkmark outline">
            <a:extLst>
              <a:ext uri="{FF2B5EF4-FFF2-40B4-BE49-F238E27FC236}">
                <a16:creationId xmlns:a16="http://schemas.microsoft.com/office/drawing/2014/main" id="{E8E92ED6-F297-5CF9-F5EB-A05112EDDD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625" y="3611310"/>
            <a:ext cx="320040" cy="320040"/>
          </a:xfrm>
          <a:prstGeom prst="rect">
            <a:avLst/>
          </a:prstGeom>
        </p:spPr>
      </p:pic>
      <p:pic>
        <p:nvPicPr>
          <p:cNvPr id="41" name="Graphic 40" descr="Checkmark outline">
            <a:extLst>
              <a:ext uri="{FF2B5EF4-FFF2-40B4-BE49-F238E27FC236}">
                <a16:creationId xmlns:a16="http://schemas.microsoft.com/office/drawing/2014/main" id="{F89716C2-7F16-5489-F119-E04CCA56A9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3625" y="4879914"/>
            <a:ext cx="320040" cy="320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3577D-EC86-CD1D-3791-253AEEA69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6565967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Navigate Through Power BI</a:t>
            </a:r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A7E27-4C30-ADCA-13E4-2913BF811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Importing Data in Power BI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DC96614-F93A-2E59-56EC-D1C745FF0BC4}"/>
              </a:ext>
            </a:extLst>
          </p:cNvPr>
          <p:cNvGrpSpPr/>
          <p:nvPr/>
        </p:nvGrpSpPr>
        <p:grpSpPr>
          <a:xfrm>
            <a:off x="6057900" y="2749034"/>
            <a:ext cx="2830903" cy="1359932"/>
            <a:chOff x="5505450" y="2552700"/>
            <a:chExt cx="2830903" cy="13599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8A858D-846B-07F4-62B1-C27872838F84}"/>
                </a:ext>
              </a:extLst>
            </p:cNvPr>
            <p:cNvSpPr txBox="1"/>
            <p:nvPr/>
          </p:nvSpPr>
          <p:spPr>
            <a:xfrm>
              <a:off x="5505450" y="3543300"/>
              <a:ext cx="2035814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n-lt"/>
                </a:rPr>
                <a:t>Importing data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3D2D88D-5323-755F-0AD1-600D60FE9280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0E48429E-E469-D01A-0820-B74354DE0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62" r="12021"/>
          <a:stretch/>
        </p:blipFill>
        <p:spPr>
          <a:xfrm>
            <a:off x="1909290" y="2029968"/>
            <a:ext cx="2127013" cy="2798064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7E80632-D3F4-CBC5-5C93-1052C2AD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184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643C5B4-EE76-7788-B925-77E15D1561C9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Customer Data.xlsx</a:t>
            </a:r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36C81-C543-6801-EA11-7A9CB0F710FB}"/>
              </a:ext>
            </a:extLst>
          </p:cNvPr>
          <p:cNvGrpSpPr/>
          <p:nvPr/>
        </p:nvGrpSpPr>
        <p:grpSpPr>
          <a:xfrm>
            <a:off x="593320" y="2043763"/>
            <a:ext cx="5556375" cy="952500"/>
            <a:chOff x="675898" y="1684145"/>
            <a:chExt cx="5556375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BB9270D-7D94-7F9E-1B89-1807BB76FEAD}"/>
                </a:ext>
              </a:extLst>
            </p:cNvPr>
            <p:cNvSpPr/>
            <p:nvPr/>
          </p:nvSpPr>
          <p:spPr bwMode="auto">
            <a:xfrm>
              <a:off x="1135719" y="1684145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Create a new report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AD8412F8-F1AC-FAA3-3ABA-8497F4304D1D}"/>
                </a:ext>
              </a:extLst>
            </p:cNvPr>
            <p:cNvSpPr/>
            <p:nvPr/>
          </p:nvSpPr>
          <p:spPr bwMode="auto">
            <a:xfrm>
              <a:off x="675898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CC4DF33-7CA7-8E29-FB66-3FDDD7456FFD}"/>
                </a:ext>
              </a:extLst>
            </p:cNvPr>
            <p:cNvSpPr/>
            <p:nvPr/>
          </p:nvSpPr>
          <p:spPr bwMode="auto">
            <a:xfrm>
              <a:off x="877003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2" name="Graphic 11" descr="Checkmark outline">
              <a:extLst>
                <a:ext uri="{FF2B5EF4-FFF2-40B4-BE49-F238E27FC236}">
                  <a16:creationId xmlns:a16="http://schemas.microsoft.com/office/drawing/2014/main" id="{FD1E3B8D-59E9-E6FF-E496-D240EA40DB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2001200"/>
              <a:ext cx="320040" cy="3200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300EBA9-8820-3A76-ACBA-55A2FB28C7F5}"/>
              </a:ext>
            </a:extLst>
          </p:cNvPr>
          <p:cNvGrpSpPr/>
          <p:nvPr/>
        </p:nvGrpSpPr>
        <p:grpSpPr>
          <a:xfrm>
            <a:off x="593320" y="3357530"/>
            <a:ext cx="5556375" cy="952500"/>
            <a:chOff x="675898" y="2952750"/>
            <a:chExt cx="5556375" cy="952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DA22F9B-326F-2F42-5328-4C33D39D2268}"/>
                </a:ext>
              </a:extLst>
            </p:cNvPr>
            <p:cNvSpPr/>
            <p:nvPr/>
          </p:nvSpPr>
          <p:spPr bwMode="auto">
            <a:xfrm>
              <a:off x="1135719" y="2952750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Import external data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C492E35-C40C-812C-B3EB-8D680EF33E26}"/>
                </a:ext>
              </a:extLst>
            </p:cNvPr>
            <p:cNvSpPr/>
            <p:nvPr/>
          </p:nvSpPr>
          <p:spPr bwMode="auto">
            <a:xfrm>
              <a:off x="675898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7BE531-29B8-07F8-440A-FBBAB0DD2EC6}"/>
                </a:ext>
              </a:extLst>
            </p:cNvPr>
            <p:cNvSpPr/>
            <p:nvPr/>
          </p:nvSpPr>
          <p:spPr bwMode="auto">
            <a:xfrm>
              <a:off x="877003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3" name="Graphic 12" descr="Checkmark outline">
              <a:extLst>
                <a:ext uri="{FF2B5EF4-FFF2-40B4-BE49-F238E27FC236}">
                  <a16:creationId xmlns:a16="http://schemas.microsoft.com/office/drawing/2014/main" id="{2AE68ED9-D873-48C5-334C-C7EDB605C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3269805"/>
              <a:ext cx="320040" cy="32004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B40081-6F76-D869-052D-6BB666D3E843}"/>
              </a:ext>
            </a:extLst>
          </p:cNvPr>
          <p:cNvGrpSpPr/>
          <p:nvPr/>
        </p:nvGrpSpPr>
        <p:grpSpPr>
          <a:xfrm>
            <a:off x="584200" y="4671296"/>
            <a:ext cx="5556375" cy="952500"/>
            <a:chOff x="675898" y="4221354"/>
            <a:chExt cx="5556375" cy="952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BFADDC4-0F66-1B67-6EFC-1E76143A4E4C}"/>
                </a:ext>
              </a:extLst>
            </p:cNvPr>
            <p:cNvSpPr/>
            <p:nvPr/>
          </p:nvSpPr>
          <p:spPr bwMode="auto">
            <a:xfrm>
              <a:off x="1135719" y="4221354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Clean the data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3AABA4F-DAB4-6ADF-881A-EE3BC5978D2A}"/>
                </a:ext>
              </a:extLst>
            </p:cNvPr>
            <p:cNvSpPr/>
            <p:nvPr/>
          </p:nvSpPr>
          <p:spPr bwMode="auto">
            <a:xfrm>
              <a:off x="675898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4C12944-3460-AE1F-B04B-6E72AE64AED4}"/>
                </a:ext>
              </a:extLst>
            </p:cNvPr>
            <p:cNvSpPr/>
            <p:nvPr/>
          </p:nvSpPr>
          <p:spPr bwMode="auto">
            <a:xfrm>
              <a:off x="877003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Checkmark outline">
              <a:extLst>
                <a:ext uri="{FF2B5EF4-FFF2-40B4-BE49-F238E27FC236}">
                  <a16:creationId xmlns:a16="http://schemas.microsoft.com/office/drawing/2014/main" id="{7D49635C-0CE9-0A9D-E8E0-CAD4104BC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4538409"/>
              <a:ext cx="320040" cy="3200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8FA8361-DED4-D92C-67CF-98B289041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Import your data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4281196-14AF-5D47-33DB-166AC75458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4" t="2278" r="2278" b="2278"/>
          <a:stretch/>
        </p:blipFill>
        <p:spPr>
          <a:xfrm>
            <a:off x="7095444" y="0"/>
            <a:ext cx="5096555" cy="6858000"/>
          </a:xfrm>
          <a:custGeom>
            <a:avLst/>
            <a:gdLst>
              <a:gd name="connsiteX0" fmla="*/ 0 w 5096555"/>
              <a:gd name="connsiteY0" fmla="*/ 0 h 6858000"/>
              <a:gd name="connsiteX1" fmla="*/ 5096555 w 5096555"/>
              <a:gd name="connsiteY1" fmla="*/ 0 h 6858000"/>
              <a:gd name="connsiteX2" fmla="*/ 5096555 w 5096555"/>
              <a:gd name="connsiteY2" fmla="*/ 6858000 h 6858000"/>
              <a:gd name="connsiteX3" fmla="*/ 0 w 50965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6555" h="6858000">
                <a:moveTo>
                  <a:pt x="0" y="0"/>
                </a:moveTo>
                <a:lnTo>
                  <a:pt x="5096555" y="0"/>
                </a:lnTo>
                <a:lnTo>
                  <a:pt x="50965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30">
            <a:extLst>
              <a:ext uri="{FF2B5EF4-FFF2-40B4-BE49-F238E27FC236}">
                <a16:creationId xmlns:a16="http://schemas.microsoft.com/office/drawing/2014/main" id="{11A5C6A4-34FC-77CE-1612-3654DEA1C678}"/>
              </a:ext>
            </a:extLst>
          </p:cNvPr>
          <p:cNvGrpSpPr/>
          <p:nvPr/>
        </p:nvGrpSpPr>
        <p:grpSpPr>
          <a:xfrm>
            <a:off x="6013260" y="2025650"/>
            <a:ext cx="5596128" cy="950976"/>
            <a:chOff x="4905176" y="1807580"/>
            <a:chExt cx="5596128" cy="950976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A75538F-4C56-3527-6188-C0EFFB50F36E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Forms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FD67997A-9860-FC22-8697-5325DA18EE6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31AC4D9D-8C53-F465-F9CB-37DB20CC6BF9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91883781-2B39-6E76-9832-28CBA71CF811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Oval 37">
                  <a:extLst>
                    <a:ext uri="{FF2B5EF4-FFF2-40B4-BE49-F238E27FC236}">
                      <a16:creationId xmlns:a16="http://schemas.microsoft.com/office/drawing/2014/main" id="{91990341-0902-327A-BC25-71BB332E0E1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9" name="Graphic 38" descr="Checkmark outline">
                <a:extLst>
                  <a:ext uri="{FF2B5EF4-FFF2-40B4-BE49-F238E27FC236}">
                    <a16:creationId xmlns:a16="http://schemas.microsoft.com/office/drawing/2014/main" id="{8635DBDD-997C-08D0-175F-264FB9C52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FC05A929-E893-0EC7-E564-73915D19F130}"/>
              </a:ext>
            </a:extLst>
          </p:cNvPr>
          <p:cNvGrpSpPr/>
          <p:nvPr/>
        </p:nvGrpSpPr>
        <p:grpSpPr>
          <a:xfrm>
            <a:off x="6013260" y="3672941"/>
            <a:ext cx="5596128" cy="950976"/>
            <a:chOff x="4905176" y="2940813"/>
            <a:chExt cx="5596128" cy="95097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DAF0F2F-1AE4-132D-226F-1084BCC049E9}"/>
                </a:ext>
              </a:extLst>
            </p:cNvPr>
            <p:cNvSpPr/>
            <p:nvPr/>
          </p:nvSpPr>
          <p:spPr bwMode="auto">
            <a:xfrm>
              <a:off x="5380664" y="2940813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Surveys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B0869831-6B93-3B87-9E57-B2D48F2D9C61}"/>
                </a:ext>
              </a:extLst>
            </p:cNvPr>
            <p:cNvGrpSpPr/>
            <p:nvPr/>
          </p:nvGrpSpPr>
          <p:grpSpPr>
            <a:xfrm>
              <a:off x="4905176" y="2940813"/>
              <a:ext cx="950976" cy="950976"/>
              <a:chOff x="4905176" y="2940813"/>
              <a:chExt cx="950976" cy="950976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B50CA19E-D207-07E2-F300-E4CBC7F0BE60}"/>
                  </a:ext>
                </a:extLst>
              </p:cNvPr>
              <p:cNvGrpSpPr/>
              <p:nvPr/>
            </p:nvGrpSpPr>
            <p:grpSpPr>
              <a:xfrm>
                <a:off x="4905176" y="2940813"/>
                <a:ext cx="950976" cy="950976"/>
                <a:chOff x="5423706" y="2099530"/>
                <a:chExt cx="950976" cy="950976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4EAC4B12-F8BD-3F7A-264E-2930A1FA14AB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6864D72-1514-ADB6-B9ED-F9F96ADE8871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6" name="Graphic 45" descr="Checkmark outline">
                <a:extLst>
                  <a:ext uri="{FF2B5EF4-FFF2-40B4-BE49-F238E27FC236}">
                    <a16:creationId xmlns:a16="http://schemas.microsoft.com/office/drawing/2014/main" id="{57AE6E05-3782-D2AA-CEC6-47EDF050B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3256281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3DFE82E-0C1C-0025-C399-053A10884424}"/>
              </a:ext>
            </a:extLst>
          </p:cNvPr>
          <p:cNvGrpSpPr/>
          <p:nvPr/>
        </p:nvGrpSpPr>
        <p:grpSpPr>
          <a:xfrm>
            <a:off x="6013260" y="5320232"/>
            <a:ext cx="5596128" cy="950976"/>
            <a:chOff x="4905176" y="4074046"/>
            <a:chExt cx="5596128" cy="95097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31753B1-A259-3C1A-9B15-12462829FB89}"/>
                </a:ext>
              </a:extLst>
            </p:cNvPr>
            <p:cNvSpPr/>
            <p:nvPr/>
          </p:nvSpPr>
          <p:spPr bwMode="auto">
            <a:xfrm>
              <a:off x="5380664" y="4074046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Quizzes</a:t>
              </a:r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22324793-3EB5-6B35-3DC3-D6C637218B80}"/>
                </a:ext>
              </a:extLst>
            </p:cNvPr>
            <p:cNvGrpSpPr/>
            <p:nvPr/>
          </p:nvGrpSpPr>
          <p:grpSpPr>
            <a:xfrm>
              <a:off x="4905176" y="4074046"/>
              <a:ext cx="950976" cy="950976"/>
              <a:chOff x="4905176" y="4074046"/>
              <a:chExt cx="950976" cy="950976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9D79248E-45B6-68FD-0F9D-E3501CA210D1}"/>
                  </a:ext>
                </a:extLst>
              </p:cNvPr>
              <p:cNvGrpSpPr/>
              <p:nvPr/>
            </p:nvGrpSpPr>
            <p:grpSpPr>
              <a:xfrm>
                <a:off x="4905176" y="4074046"/>
                <a:ext cx="950976" cy="950976"/>
                <a:chOff x="5423706" y="2099530"/>
                <a:chExt cx="950976" cy="950976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3D9205C2-1DC2-43E8-DC6F-13BE1F43BF02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5DA4C920-EBF9-836E-606D-9929FE2220C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52" name="Graphic 51" descr="Checkmark outline">
                <a:extLst>
                  <a:ext uri="{FF2B5EF4-FFF2-40B4-BE49-F238E27FC236}">
                    <a16:creationId xmlns:a16="http://schemas.microsoft.com/office/drawing/2014/main" id="{8739E1E8-D907-7227-2FEA-7E8161B664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4389514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94CE3862-4D27-2B80-1D7C-3455C8CB0CAA}"/>
              </a:ext>
            </a:extLst>
          </p:cNvPr>
          <p:cNvSpPr txBox="1"/>
          <p:nvPr/>
        </p:nvSpPr>
        <p:spPr>
          <a:xfrm>
            <a:off x="6013260" y="980894"/>
            <a:ext cx="256480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3600">
                <a:solidFill>
                  <a:schemeClr val="tx2"/>
                </a:solidFill>
                <a:latin typeface="+mj-lt"/>
              </a:rPr>
              <a:t>Data Source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DDE36AE7-33DC-919B-E1C5-34A64CF786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7886" y="1807580"/>
            <a:ext cx="3242840" cy="32428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BD40E-E5B3-3095-260E-073A54E6C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Managing your Power BI Data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442AA95-448B-0F3C-A1B7-76F0E15164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62" r="12021"/>
          <a:stretch/>
        </p:blipFill>
        <p:spPr>
          <a:xfrm>
            <a:off x="1909290" y="2029968"/>
            <a:ext cx="2127013" cy="27980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4556291-A589-5E8D-8221-9015CBECC44A}"/>
              </a:ext>
            </a:extLst>
          </p:cNvPr>
          <p:cNvGrpSpPr/>
          <p:nvPr/>
        </p:nvGrpSpPr>
        <p:grpSpPr>
          <a:xfrm>
            <a:off x="6057900" y="2749034"/>
            <a:ext cx="4405052" cy="1359932"/>
            <a:chOff x="5505450" y="2552700"/>
            <a:chExt cx="4405052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AD0B402-21BA-D4E2-7E12-9FE6B97514F8}"/>
                </a:ext>
              </a:extLst>
            </p:cNvPr>
            <p:cNvSpPr txBox="1"/>
            <p:nvPr/>
          </p:nvSpPr>
          <p:spPr>
            <a:xfrm>
              <a:off x="5505450" y="3543300"/>
              <a:ext cx="440505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Intelligent importing in Power 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549760-EBA3-CFA8-EA4B-9794BF1403E6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CDB9B0-ED96-00D2-6BA5-26EED91FBF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"/>
          <a:stretch/>
        </p:blipFill>
        <p:spPr>
          <a:xfrm>
            <a:off x="0" y="0"/>
            <a:ext cx="12192000" cy="581564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2DD92C-BC9E-F46A-9550-8612FCAC1733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Customer Sample Report.pbix</a:t>
            </a:r>
          </a:p>
        </p:txBody>
      </p:sp>
    </p:spTree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84C54E-8771-DCFF-E305-C77F9F67C8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" r="-1" b="738"/>
          <a:stretch/>
        </p:blipFill>
        <p:spPr>
          <a:xfrm>
            <a:off x="0" y="0"/>
            <a:ext cx="12192000" cy="5815644"/>
          </a:xfrm>
          <a:custGeom>
            <a:avLst/>
            <a:gdLst>
              <a:gd name="connsiteX0" fmla="*/ 0 w 12192000"/>
              <a:gd name="connsiteY0" fmla="*/ 0 h 5815644"/>
              <a:gd name="connsiteX1" fmla="*/ 12192000 w 12192000"/>
              <a:gd name="connsiteY1" fmla="*/ 0 h 5815644"/>
              <a:gd name="connsiteX2" fmla="*/ 12192000 w 12192000"/>
              <a:gd name="connsiteY2" fmla="*/ 5815644 h 5815644"/>
              <a:gd name="connsiteX3" fmla="*/ 0 w 12192000"/>
              <a:gd name="connsiteY3" fmla="*/ 5815644 h 5815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815644">
                <a:moveTo>
                  <a:pt x="0" y="0"/>
                </a:moveTo>
                <a:lnTo>
                  <a:pt x="12192000" y="0"/>
                </a:lnTo>
                <a:lnTo>
                  <a:pt x="12192000" y="5815644"/>
                </a:lnTo>
                <a:lnTo>
                  <a:pt x="0" y="5815644"/>
                </a:lnTo>
                <a:close/>
              </a:path>
            </a:pathLst>
          </a:cu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33DBD2-8236-4321-25DC-FC790F65E5ED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SalesOrder.xlsx</a:t>
            </a:r>
          </a:p>
        </p:txBody>
      </p:sp>
    </p:spTree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11ADDD5-567B-9AB4-8710-992FE80ADE34}"/>
              </a:ext>
            </a:extLst>
          </p:cNvPr>
          <p:cNvSpPr/>
          <p:nvPr/>
        </p:nvSpPr>
        <p:spPr bwMode="auto">
          <a:xfrm>
            <a:off x="1037924" y="2025650"/>
            <a:ext cx="5120640" cy="950119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Import data from </a:t>
            </a:r>
            <a:br>
              <a: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</a:br>
            <a:r>
              <a:rPr lang="en-US" sz="2400" dirty="0">
                <a:solidFill>
                  <a:schemeClr val="tx2"/>
                </a:solidFill>
                <a:ea typeface="Segoe UI" pitchFamily="34" charset="0"/>
                <a:cs typeface="Segoe UI" pitchFamily="34" charset="0"/>
              </a:rPr>
              <a:t>multiple sources 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C8542FD-677F-9380-D3BF-BD5E51816150}"/>
              </a:ext>
            </a:extLst>
          </p:cNvPr>
          <p:cNvSpPr/>
          <p:nvPr/>
        </p:nvSpPr>
        <p:spPr bwMode="auto">
          <a:xfrm>
            <a:off x="578103" y="2027300"/>
            <a:ext cx="950850" cy="950850"/>
          </a:xfrm>
          <a:prstGeom prst="ellipse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51020EB-F847-5458-3F80-745CA30CE29F}"/>
              </a:ext>
            </a:extLst>
          </p:cNvPr>
          <p:cNvSpPr/>
          <p:nvPr/>
        </p:nvSpPr>
        <p:spPr bwMode="auto">
          <a:xfrm>
            <a:off x="779208" y="2228405"/>
            <a:ext cx="548640" cy="548640"/>
          </a:xfrm>
          <a:prstGeom prst="ellipse">
            <a:avLst/>
          </a:prstGeom>
          <a:noFill/>
          <a:ln w="19050">
            <a:solidFill>
              <a:schemeClr val="bg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3FAB6D0-8893-07B4-0167-D9FAB9620583}"/>
              </a:ext>
            </a:extLst>
          </p:cNvPr>
          <p:cNvGrpSpPr/>
          <p:nvPr/>
        </p:nvGrpSpPr>
        <p:grpSpPr>
          <a:xfrm>
            <a:off x="578103" y="3403601"/>
            <a:ext cx="5580461" cy="952500"/>
            <a:chOff x="578103" y="4064444"/>
            <a:chExt cx="5580461" cy="9525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82C8157-4542-A181-15A8-7B9C590958CD}"/>
                </a:ext>
              </a:extLst>
            </p:cNvPr>
            <p:cNvSpPr/>
            <p:nvPr/>
          </p:nvSpPr>
          <p:spPr bwMode="auto">
            <a:xfrm>
              <a:off x="1037924" y="4064444"/>
              <a:ext cx="5120640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Create relationships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448D85-1776-0EC9-5A23-167D584AAB3D}"/>
                </a:ext>
              </a:extLst>
            </p:cNvPr>
            <p:cNvSpPr/>
            <p:nvPr/>
          </p:nvSpPr>
          <p:spPr bwMode="auto">
            <a:xfrm>
              <a:off x="578103" y="406609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7B008D5-1E8E-6E74-A498-5A6D5C4490F2}"/>
                </a:ext>
              </a:extLst>
            </p:cNvPr>
            <p:cNvSpPr/>
            <p:nvPr/>
          </p:nvSpPr>
          <p:spPr bwMode="auto">
            <a:xfrm>
              <a:off x="779208" y="426719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21" name="Graphic 20" descr="Checkmark outline">
              <a:extLst>
                <a:ext uri="{FF2B5EF4-FFF2-40B4-BE49-F238E27FC236}">
                  <a16:creationId xmlns:a16="http://schemas.microsoft.com/office/drawing/2014/main" id="{B4E7E003-B043-88B9-A669-A9206FDF4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93508" y="4381499"/>
              <a:ext cx="320040" cy="320040"/>
            </a:xfrm>
            <a:prstGeom prst="rect">
              <a:avLst/>
            </a:prstGeom>
          </p:spPr>
        </p:pic>
      </p:grpSp>
      <p:pic>
        <p:nvPicPr>
          <p:cNvPr id="22" name="Graphic 21" descr="Checkmark outline">
            <a:extLst>
              <a:ext uri="{FF2B5EF4-FFF2-40B4-BE49-F238E27FC236}">
                <a16:creationId xmlns:a16="http://schemas.microsoft.com/office/drawing/2014/main" id="{15C1567C-EAA8-F01E-3A6D-18C27327AF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508" y="2342705"/>
            <a:ext cx="320040" cy="320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F94C6-67C9-7888-37B8-863826039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04" y="1043820"/>
            <a:ext cx="11018520" cy="553998"/>
          </a:xfrm>
        </p:spPr>
        <p:txBody>
          <a:bodyPr/>
          <a:lstStyle/>
          <a:p>
            <a:r>
              <a:rPr lang="en-US" sz="3600" spc="0" dirty="0">
                <a:solidFill>
                  <a:schemeClr val="tx2"/>
                </a:solidFill>
              </a:rPr>
              <a:t>Manage Your Power BI Data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BC61A6-AAFC-65AE-2AF5-FFD77415076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01" t="1824" r="1824" b="1824"/>
          <a:stretch/>
        </p:blipFill>
        <p:spPr>
          <a:xfrm>
            <a:off x="7093526" y="0"/>
            <a:ext cx="5098473" cy="6858000"/>
          </a:xfrm>
          <a:custGeom>
            <a:avLst/>
            <a:gdLst>
              <a:gd name="connsiteX0" fmla="*/ 0 w 5098473"/>
              <a:gd name="connsiteY0" fmla="*/ 0 h 6858000"/>
              <a:gd name="connsiteX1" fmla="*/ 5098473 w 5098473"/>
              <a:gd name="connsiteY1" fmla="*/ 0 h 6858000"/>
              <a:gd name="connsiteX2" fmla="*/ 5098473 w 5098473"/>
              <a:gd name="connsiteY2" fmla="*/ 6858000 h 6858000"/>
              <a:gd name="connsiteX3" fmla="*/ 0 w 509847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98473" h="6858000">
                <a:moveTo>
                  <a:pt x="0" y="0"/>
                </a:moveTo>
                <a:lnTo>
                  <a:pt x="5098473" y="0"/>
                </a:lnTo>
                <a:lnTo>
                  <a:pt x="5098473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91135-0D0C-CC2B-8AC8-AB3D16316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Creating Power BI Reports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E2A8873-D5CC-8583-E206-19A232A9E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62" r="12021"/>
          <a:stretch/>
        </p:blipFill>
        <p:spPr>
          <a:xfrm>
            <a:off x="1909290" y="2029968"/>
            <a:ext cx="2127013" cy="27980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067D5D9-8374-101C-FCEA-17DC86774B91}"/>
              </a:ext>
            </a:extLst>
          </p:cNvPr>
          <p:cNvGrpSpPr/>
          <p:nvPr/>
        </p:nvGrpSpPr>
        <p:grpSpPr>
          <a:xfrm>
            <a:off x="6057900" y="2749034"/>
            <a:ext cx="4405052" cy="1359932"/>
            <a:chOff x="5505450" y="2552700"/>
            <a:chExt cx="4405052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42BF1D1-2F47-EA31-8B22-707F98D8D3A5}"/>
                </a:ext>
              </a:extLst>
            </p:cNvPr>
            <p:cNvSpPr txBox="1"/>
            <p:nvPr/>
          </p:nvSpPr>
          <p:spPr>
            <a:xfrm>
              <a:off x="5505450" y="3543300"/>
              <a:ext cx="4405052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Building reports using Power BI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A8C6C6-7EF1-CF8A-B320-E8A3AD9F3207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A17F4F-4D96-EF98-DA13-948BD9BE39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9" t="219" r="219" b="219"/>
          <a:stretch/>
        </p:blipFill>
        <p:spPr>
          <a:xfrm>
            <a:off x="0" y="0"/>
            <a:ext cx="12192000" cy="58347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3DFAA1-D307-80E0-5C43-876885166A0E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Exercise Files &gt; SalesOrder.xlsx and Customer Data.xlsx</a:t>
            </a:r>
          </a:p>
        </p:txBody>
      </p:sp>
    </p:spTree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8071402B-12EB-9073-763E-C5CB26896583}"/>
              </a:ext>
            </a:extLst>
          </p:cNvPr>
          <p:cNvGrpSpPr/>
          <p:nvPr/>
        </p:nvGrpSpPr>
        <p:grpSpPr>
          <a:xfrm>
            <a:off x="588263" y="2042034"/>
            <a:ext cx="5556375" cy="952500"/>
            <a:chOff x="675898" y="1684145"/>
            <a:chExt cx="5556375" cy="9525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7BA09DB-4FD3-AD0A-93DE-5F7C9B251ADF}"/>
                </a:ext>
              </a:extLst>
            </p:cNvPr>
            <p:cNvSpPr/>
            <p:nvPr/>
          </p:nvSpPr>
          <p:spPr bwMode="auto">
            <a:xfrm>
              <a:off x="1135719" y="1684145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Import your data</a:t>
              </a: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34C1AFDC-3FEA-6FDC-9690-845A620A91E1}"/>
                </a:ext>
              </a:extLst>
            </p:cNvPr>
            <p:cNvSpPr/>
            <p:nvPr/>
          </p:nvSpPr>
          <p:spPr bwMode="auto">
            <a:xfrm>
              <a:off x="675898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472859F-8A05-EE41-C1AE-E853817C9F28}"/>
                </a:ext>
              </a:extLst>
            </p:cNvPr>
            <p:cNvSpPr/>
            <p:nvPr/>
          </p:nvSpPr>
          <p:spPr bwMode="auto">
            <a:xfrm>
              <a:off x="877003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2" name="Graphic 11" descr="Checkmark outline">
              <a:extLst>
                <a:ext uri="{FF2B5EF4-FFF2-40B4-BE49-F238E27FC236}">
                  <a16:creationId xmlns:a16="http://schemas.microsoft.com/office/drawing/2014/main" id="{122C69E5-E17D-5E1C-A5F2-9047F132D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2001200"/>
              <a:ext cx="320040" cy="3200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3AA5C3-D042-200F-603E-B032F5ACF861}"/>
              </a:ext>
            </a:extLst>
          </p:cNvPr>
          <p:cNvGrpSpPr/>
          <p:nvPr/>
        </p:nvGrpSpPr>
        <p:grpSpPr>
          <a:xfrm>
            <a:off x="588263" y="3311600"/>
            <a:ext cx="5556375" cy="952500"/>
            <a:chOff x="675898" y="2952750"/>
            <a:chExt cx="5556375" cy="9525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7A521F-F757-7D0D-1749-7C092487CCCD}"/>
                </a:ext>
              </a:extLst>
            </p:cNvPr>
            <p:cNvSpPr/>
            <p:nvPr/>
          </p:nvSpPr>
          <p:spPr bwMode="auto">
            <a:xfrm>
              <a:off x="1135719" y="2952750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Identify points to visually represent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1AF3984-C1DF-FAB6-2510-04DFF6BD2B1E}"/>
                </a:ext>
              </a:extLst>
            </p:cNvPr>
            <p:cNvSpPr/>
            <p:nvPr/>
          </p:nvSpPr>
          <p:spPr bwMode="auto">
            <a:xfrm>
              <a:off x="675898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08FA75-439B-1D65-1AD4-63CC0E7AB1C9}"/>
                </a:ext>
              </a:extLst>
            </p:cNvPr>
            <p:cNvSpPr/>
            <p:nvPr/>
          </p:nvSpPr>
          <p:spPr bwMode="auto">
            <a:xfrm>
              <a:off x="877003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3" name="Graphic 12" descr="Checkmark outline">
              <a:extLst>
                <a:ext uri="{FF2B5EF4-FFF2-40B4-BE49-F238E27FC236}">
                  <a16:creationId xmlns:a16="http://schemas.microsoft.com/office/drawing/2014/main" id="{FB41AEEF-914B-03FD-B091-2DD8C7923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3269805"/>
              <a:ext cx="320040" cy="32004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455EC28-8478-47EC-A75E-32C25041AE2C}"/>
              </a:ext>
            </a:extLst>
          </p:cNvPr>
          <p:cNvGrpSpPr/>
          <p:nvPr/>
        </p:nvGrpSpPr>
        <p:grpSpPr>
          <a:xfrm>
            <a:off x="588263" y="4581165"/>
            <a:ext cx="5556375" cy="952500"/>
            <a:chOff x="675898" y="4221354"/>
            <a:chExt cx="5556375" cy="9525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353661C-A852-EA56-FCA8-C8A036A302D9}"/>
                </a:ext>
              </a:extLst>
            </p:cNvPr>
            <p:cNvSpPr/>
            <p:nvPr/>
          </p:nvSpPr>
          <p:spPr bwMode="auto">
            <a:xfrm>
              <a:off x="1135719" y="4221354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Create a visualization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0A1AF144-74DE-3DB7-8C36-CB767D187321}"/>
                </a:ext>
              </a:extLst>
            </p:cNvPr>
            <p:cNvSpPr/>
            <p:nvPr/>
          </p:nvSpPr>
          <p:spPr bwMode="auto">
            <a:xfrm>
              <a:off x="675898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0430B7E-DD43-38D5-CCA7-39F008F279D7}"/>
                </a:ext>
              </a:extLst>
            </p:cNvPr>
            <p:cNvSpPr/>
            <p:nvPr/>
          </p:nvSpPr>
          <p:spPr bwMode="auto">
            <a:xfrm>
              <a:off x="877003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4" name="Graphic 13" descr="Checkmark outline">
              <a:extLst>
                <a:ext uri="{FF2B5EF4-FFF2-40B4-BE49-F238E27FC236}">
                  <a16:creationId xmlns:a16="http://schemas.microsoft.com/office/drawing/2014/main" id="{7525BCFD-A499-3E73-1C76-DA887045C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4538409"/>
              <a:ext cx="320040" cy="3200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C4AB88-8D69-8B78-A462-AB27D0F6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 sz="3600" dirty="0">
                <a:solidFill>
                  <a:schemeClr val="tx2"/>
                </a:solidFill>
              </a:rPr>
              <a:t>Create your first report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8B5DFB-7114-5EC8-54A5-14E5DEDC28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77" t="1261" r="1261" b="1261"/>
          <a:stretch/>
        </p:blipFill>
        <p:spPr>
          <a:xfrm>
            <a:off x="7079673" y="0"/>
            <a:ext cx="5112327" cy="6858000"/>
          </a:xfrm>
          <a:custGeom>
            <a:avLst/>
            <a:gdLst>
              <a:gd name="connsiteX0" fmla="*/ 0 w 5112327"/>
              <a:gd name="connsiteY0" fmla="*/ 0 h 6828112"/>
              <a:gd name="connsiteX1" fmla="*/ 5112327 w 5112327"/>
              <a:gd name="connsiteY1" fmla="*/ 0 h 6828112"/>
              <a:gd name="connsiteX2" fmla="*/ 5112327 w 5112327"/>
              <a:gd name="connsiteY2" fmla="*/ 6828112 h 6828112"/>
              <a:gd name="connsiteX3" fmla="*/ 0 w 5112327"/>
              <a:gd name="connsiteY3" fmla="*/ 6828112 h 6828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12327" h="6828112">
                <a:moveTo>
                  <a:pt x="0" y="0"/>
                </a:moveTo>
                <a:lnTo>
                  <a:pt x="5112327" y="0"/>
                </a:lnTo>
                <a:lnTo>
                  <a:pt x="5112327" y="6828112"/>
                </a:lnTo>
                <a:lnTo>
                  <a:pt x="0" y="6828112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D565B1A2-F3A9-571C-EFC7-42BC427DE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Distributing Easy to Follow Data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7F9E4D2-5480-3C9D-0D33-1C8D729FCB0B}"/>
              </a:ext>
            </a:extLst>
          </p:cNvPr>
          <p:cNvGrpSpPr/>
          <p:nvPr/>
        </p:nvGrpSpPr>
        <p:grpSpPr>
          <a:xfrm>
            <a:off x="588263" y="1428750"/>
            <a:ext cx="5596128" cy="950976"/>
            <a:chOff x="4905176" y="1807580"/>
            <a:chExt cx="5596128" cy="95097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31FE0F2-29F8-42AA-0C12-ABBB2BD5FA6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Create a form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4CCACCBA-8F10-E75F-25FE-4F7977EFCC33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45C41779-0BDC-5AC8-4BD1-E36F7E64FD9C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AD2B1805-1D81-9709-E1E2-BC944E579CD8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8D5F141-14BB-D658-5AE9-0712F23ED9C4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16" name="Graphic 15" descr="Checkmark outline">
                <a:extLst>
                  <a:ext uri="{FF2B5EF4-FFF2-40B4-BE49-F238E27FC236}">
                    <a16:creationId xmlns:a16="http://schemas.microsoft.com/office/drawing/2014/main" id="{254B1BF6-0F1B-1025-046D-2E0D6CD0D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1F5C0393-E611-D714-6835-A6B92294033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l="58311" t="285" r="832" b="1379"/>
          <a:stretch/>
        </p:blipFill>
        <p:spPr>
          <a:xfrm>
            <a:off x="7126516" y="0"/>
            <a:ext cx="5065485" cy="6858000"/>
          </a:xfrm>
          <a:custGeom>
            <a:avLst/>
            <a:gdLst>
              <a:gd name="connsiteX0" fmla="*/ 0 w 5065485"/>
              <a:gd name="connsiteY0" fmla="*/ 0 h 6858000"/>
              <a:gd name="connsiteX1" fmla="*/ 5065485 w 5065485"/>
              <a:gd name="connsiteY1" fmla="*/ 0 h 6858000"/>
              <a:gd name="connsiteX2" fmla="*/ 5065485 w 5065485"/>
              <a:gd name="connsiteY2" fmla="*/ 6858000 h 6858000"/>
              <a:gd name="connsiteX3" fmla="*/ 0 w 506548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65485" h="6858000">
                <a:moveTo>
                  <a:pt x="0" y="0"/>
                </a:moveTo>
                <a:lnTo>
                  <a:pt x="5065485" y="0"/>
                </a:lnTo>
                <a:lnTo>
                  <a:pt x="5065485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F621B5-2C76-C74B-4458-50B67C115B49}"/>
              </a:ext>
            </a:extLst>
          </p:cNvPr>
          <p:cNvGrpSpPr/>
          <p:nvPr/>
        </p:nvGrpSpPr>
        <p:grpSpPr>
          <a:xfrm>
            <a:off x="588263" y="2725187"/>
            <a:ext cx="5596128" cy="950976"/>
            <a:chOff x="4905176" y="1807580"/>
            <a:chExt cx="5596128" cy="950976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AE41FED-E16B-83F8-3A04-3BD43322C73F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Gather information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C4D89CB-06CF-2257-4D4D-CD1DA384CE84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4107FD1-D1DD-7899-AB68-DB0C7D6917DD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29" name="Oval 28">
                  <a:extLst>
                    <a:ext uri="{FF2B5EF4-FFF2-40B4-BE49-F238E27FC236}">
                      <a16:creationId xmlns:a16="http://schemas.microsoft.com/office/drawing/2014/main" id="{B08CA147-2A51-6284-4DC4-2C4A3064B2FE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DA48A94E-ED6F-1C0C-CEC7-ABB3A8F8E1E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28" name="Graphic 27" descr="Checkmark outline">
                <a:extLst>
                  <a:ext uri="{FF2B5EF4-FFF2-40B4-BE49-F238E27FC236}">
                    <a16:creationId xmlns:a16="http://schemas.microsoft.com/office/drawing/2014/main" id="{746FF47C-84AD-B2CE-4759-23157CBD89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7DBC420-3F77-BD64-A5E3-D2107FEA02AF}"/>
              </a:ext>
            </a:extLst>
          </p:cNvPr>
          <p:cNvGrpSpPr/>
          <p:nvPr/>
        </p:nvGrpSpPr>
        <p:grpSpPr>
          <a:xfrm>
            <a:off x="588263" y="4021624"/>
            <a:ext cx="5596128" cy="950976"/>
            <a:chOff x="4905176" y="1807580"/>
            <a:chExt cx="5596128" cy="95097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32BD30B-BC27-D212-F760-648B88499A8B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Access data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0193BFF-E57B-0818-F90B-F9EF142B3608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168B1D0-817C-5073-84DB-75B6B50507F3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A0C6FDD-E4CD-5FFD-D238-ECE7970C3B44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F4A47D16-80A5-E192-8B98-E09605437C9E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35" name="Graphic 34" descr="Checkmark outline">
                <a:extLst>
                  <a:ext uri="{FF2B5EF4-FFF2-40B4-BE49-F238E27FC236}">
                    <a16:creationId xmlns:a16="http://schemas.microsoft.com/office/drawing/2014/main" id="{5325F3BB-DC63-AE5B-8F3B-478049459F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19868E3-8057-0A8A-075B-ABB2A94E0403}"/>
              </a:ext>
            </a:extLst>
          </p:cNvPr>
          <p:cNvGrpSpPr/>
          <p:nvPr/>
        </p:nvGrpSpPr>
        <p:grpSpPr>
          <a:xfrm>
            <a:off x="588263" y="5318062"/>
            <a:ext cx="5596128" cy="950976"/>
            <a:chOff x="4905176" y="1807580"/>
            <a:chExt cx="5596128" cy="95097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4F892BF-7193-C3D5-177B-09974466BF12}"/>
                </a:ext>
              </a:extLst>
            </p:cNvPr>
            <p:cNvSpPr/>
            <p:nvPr/>
          </p:nvSpPr>
          <p:spPr bwMode="auto">
            <a:xfrm>
              <a:off x="5380664" y="1807580"/>
              <a:ext cx="5120640" cy="950976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cs typeface="Segoe UI" pitchFamily="34" charset="0"/>
                </a:rPr>
                <a:t>Improve your work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A93D3F5-74A3-BBDB-586A-4A0D5ACCA956}"/>
                </a:ext>
              </a:extLst>
            </p:cNvPr>
            <p:cNvGrpSpPr/>
            <p:nvPr/>
          </p:nvGrpSpPr>
          <p:grpSpPr>
            <a:xfrm>
              <a:off x="4905176" y="1807580"/>
              <a:ext cx="950976" cy="950976"/>
              <a:chOff x="4905176" y="1807580"/>
              <a:chExt cx="950976" cy="950976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3CD97DA-70FC-115E-74E8-33F996D2258B}"/>
                  </a:ext>
                </a:extLst>
              </p:cNvPr>
              <p:cNvGrpSpPr/>
              <p:nvPr/>
            </p:nvGrpSpPr>
            <p:grpSpPr>
              <a:xfrm>
                <a:off x="4905176" y="1807580"/>
                <a:ext cx="950976" cy="950976"/>
                <a:chOff x="5423706" y="2099530"/>
                <a:chExt cx="950976" cy="950976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201752C0-1D78-1B73-B8E4-150CCEBA8FF6}"/>
                    </a:ext>
                  </a:extLst>
                </p:cNvPr>
                <p:cNvSpPr/>
                <p:nvPr/>
              </p:nvSpPr>
              <p:spPr bwMode="auto">
                <a:xfrm>
                  <a:off x="5423706" y="2099530"/>
                  <a:ext cx="950976" cy="950976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690B4525-DBCB-CB67-213F-D1C6157E8C2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624874" y="2300698"/>
                  <a:ext cx="548640" cy="548640"/>
                </a:xfrm>
                <a:prstGeom prst="ellipse">
                  <a:avLst/>
                </a:prstGeom>
                <a:noFill/>
                <a:ln w="19050">
                  <a:solidFill>
                    <a:schemeClr val="bg1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20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pic>
            <p:nvPicPr>
              <p:cNvPr id="42" name="Graphic 41" descr="Checkmark outline">
                <a:extLst>
                  <a:ext uri="{FF2B5EF4-FFF2-40B4-BE49-F238E27FC236}">
                    <a16:creationId xmlns:a16="http://schemas.microsoft.com/office/drawing/2014/main" id="{C056A4F5-3838-63C4-323B-BF56BE1499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5220644" y="2123048"/>
                <a:ext cx="320040" cy="320040"/>
              </a:xfrm>
              <a:prstGeom prst="rect">
                <a:avLst/>
              </a:prstGeom>
            </p:spPr>
          </p:pic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8CFD088E-0796-BAA0-E565-ECEDAEE25392}"/>
              </a:ext>
            </a:extLst>
          </p:cNvPr>
          <p:cNvSpPr txBox="1"/>
          <p:nvPr/>
        </p:nvSpPr>
        <p:spPr>
          <a:xfrm>
            <a:off x="584200" y="445223"/>
            <a:ext cx="6542316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932742">
              <a:spcBef>
                <a:spcPct val="0"/>
              </a:spcBef>
            </a:pPr>
            <a:r>
              <a:rPr lang="en-US" sz="3600" kern="1200" dirty="0">
                <a:ln w="3175">
                  <a:noFill/>
                </a:ln>
                <a:latin typeface="+mj-lt"/>
                <a:ea typeface="+mn-ea"/>
                <a:cs typeface="Segoe UI" pitchFamily="34" charset="0"/>
              </a:rPr>
              <a:t>Understand the value of Forms</a:t>
            </a:r>
          </a:p>
        </p:txBody>
      </p:sp>
    </p:spTree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9BEFF803-4522-6DCE-18B7-5B64D08F6B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1962" r="12021"/>
          <a:stretch/>
        </p:blipFill>
        <p:spPr>
          <a:xfrm>
            <a:off x="1721511" y="2029968"/>
            <a:ext cx="2127013" cy="279806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970526-F6B0-66B1-42DF-A6FF355D2E2B}"/>
              </a:ext>
            </a:extLst>
          </p:cNvPr>
          <p:cNvGrpSpPr/>
          <p:nvPr/>
        </p:nvGrpSpPr>
        <p:grpSpPr>
          <a:xfrm>
            <a:off x="6057900" y="2749034"/>
            <a:ext cx="3363100" cy="1359932"/>
            <a:chOff x="5505450" y="2552700"/>
            <a:chExt cx="3363100" cy="135993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9538077-6FC0-1C76-8FC1-69DF65E81E55}"/>
                </a:ext>
              </a:extLst>
            </p:cNvPr>
            <p:cNvSpPr txBox="1"/>
            <p:nvPr/>
          </p:nvSpPr>
          <p:spPr>
            <a:xfrm>
              <a:off x="5505450" y="3543300"/>
              <a:ext cx="3363100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2400">
                  <a:solidFill>
                    <a:schemeClr val="tx2"/>
                  </a:solidFill>
                  <a:latin typeface="+mn-lt"/>
                </a:rPr>
                <a:t>Sharing Power BI reports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55C26A9-C853-485B-04EA-DD6CDE402DC4}"/>
                </a:ext>
              </a:extLst>
            </p:cNvPr>
            <p:cNvSpPr txBox="1"/>
            <p:nvPr/>
          </p:nvSpPr>
          <p:spPr>
            <a:xfrm>
              <a:off x="5505450" y="2552700"/>
              <a:ext cx="283090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l"/>
              <a:r>
                <a:rPr lang="en-US" sz="3600">
                  <a:solidFill>
                    <a:schemeClr val="tx2"/>
                  </a:solidFill>
                  <a:latin typeface="+mj-lt"/>
                </a:rPr>
                <a:t>In this lesson:</a:t>
              </a:r>
            </a:p>
          </p:txBody>
        </p:sp>
      </p:grpSp>
    </p:spTree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A68C373-B0F6-9ABC-FF46-97BB8FB85799}"/>
              </a:ext>
            </a:extLst>
          </p:cNvPr>
          <p:cNvGrpSpPr/>
          <p:nvPr/>
        </p:nvGrpSpPr>
        <p:grpSpPr>
          <a:xfrm>
            <a:off x="5019322" y="2638427"/>
            <a:ext cx="2080342" cy="2552700"/>
            <a:chOff x="5297488" y="3115311"/>
            <a:chExt cx="1677988" cy="205898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0F23FA8E-4ADC-8AD4-F991-DA4101ABB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3115311"/>
              <a:ext cx="1546225" cy="884238"/>
            </a:xfrm>
            <a:custGeom>
              <a:avLst/>
              <a:gdLst>
                <a:gd name="T0" fmla="*/ 0 w 320"/>
                <a:gd name="T1" fmla="*/ 0 h 183"/>
                <a:gd name="T2" fmla="*/ 0 w 320"/>
                <a:gd name="T3" fmla="*/ 0 h 183"/>
                <a:gd name="T4" fmla="*/ 0 w 320"/>
                <a:gd name="T5" fmla="*/ 183 h 183"/>
                <a:gd name="T6" fmla="*/ 320 w 320"/>
                <a:gd name="T7" fmla="*/ 183 h 183"/>
                <a:gd name="T8" fmla="*/ 320 w 320"/>
                <a:gd name="T9" fmla="*/ 132 h 183"/>
                <a:gd name="T10" fmla="*/ 187 w 320"/>
                <a:gd name="T11" fmla="*/ 132 h 183"/>
                <a:gd name="T12" fmla="*/ 187 w 320"/>
                <a:gd name="T13" fmla="*/ 0 h 183"/>
                <a:gd name="T14" fmla="*/ 0 w 320"/>
                <a:gd name="T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0" h="183">
                  <a:moveTo>
                    <a:pt x="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20" y="183"/>
                  </a:ln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D3DDFC-49C3-4DD9-D53A-F69D20CA08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5029836"/>
              <a:ext cx="1546225" cy="144463"/>
            </a:xfrm>
            <a:custGeom>
              <a:avLst/>
              <a:gdLst>
                <a:gd name="T0" fmla="*/ 0 w 320"/>
                <a:gd name="T1" fmla="*/ 30 h 30"/>
                <a:gd name="T2" fmla="*/ 0 w 320"/>
                <a:gd name="T3" fmla="*/ 30 h 30"/>
                <a:gd name="T4" fmla="*/ 320 w 320"/>
                <a:gd name="T5" fmla="*/ 30 h 30"/>
                <a:gd name="T6" fmla="*/ 320 w 320"/>
                <a:gd name="T7" fmla="*/ 0 h 30"/>
                <a:gd name="T8" fmla="*/ 0 w 320"/>
                <a:gd name="T9" fmla="*/ 0 h 30"/>
                <a:gd name="T10" fmla="*/ 0 w 320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0">
                  <a:moveTo>
                    <a:pt x="0" y="30"/>
                  </a:moveTo>
                  <a:lnTo>
                    <a:pt x="0" y="30"/>
                  </a:lnTo>
                  <a:lnTo>
                    <a:pt x="320" y="30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21339192-487A-77A7-6D52-B0151DCA1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3115311"/>
              <a:ext cx="517525" cy="512763"/>
            </a:xfrm>
            <a:custGeom>
              <a:avLst/>
              <a:gdLst>
                <a:gd name="T0" fmla="*/ 0 w 107"/>
                <a:gd name="T1" fmla="*/ 106 h 106"/>
                <a:gd name="T2" fmla="*/ 0 w 107"/>
                <a:gd name="T3" fmla="*/ 106 h 106"/>
                <a:gd name="T4" fmla="*/ 107 w 107"/>
                <a:gd name="T5" fmla="*/ 106 h 106"/>
                <a:gd name="T6" fmla="*/ 0 w 107"/>
                <a:gd name="T7" fmla="*/ 0 h 106"/>
                <a:gd name="T8" fmla="*/ 0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106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4AADC2A0-76A1-210D-F1E7-ACB1ED8CC4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7488" y="4124961"/>
              <a:ext cx="1677988" cy="774700"/>
            </a:xfrm>
            <a:custGeom>
              <a:avLst/>
              <a:gdLst>
                <a:gd name="T0" fmla="*/ 27 w 347"/>
                <a:gd name="T1" fmla="*/ 27 h 160"/>
                <a:gd name="T2" fmla="*/ 27 w 347"/>
                <a:gd name="T3" fmla="*/ 27 h 160"/>
                <a:gd name="T4" fmla="*/ 67 w 347"/>
                <a:gd name="T5" fmla="*/ 27 h 160"/>
                <a:gd name="T6" fmla="*/ 82 w 347"/>
                <a:gd name="T7" fmla="*/ 30 h 160"/>
                <a:gd name="T8" fmla="*/ 95 w 347"/>
                <a:gd name="T9" fmla="*/ 39 h 160"/>
                <a:gd name="T10" fmla="*/ 104 w 347"/>
                <a:gd name="T11" fmla="*/ 51 h 160"/>
                <a:gd name="T12" fmla="*/ 107 w 347"/>
                <a:gd name="T13" fmla="*/ 67 h 160"/>
                <a:gd name="T14" fmla="*/ 104 w 347"/>
                <a:gd name="T15" fmla="*/ 83 h 160"/>
                <a:gd name="T16" fmla="*/ 95 w 347"/>
                <a:gd name="T17" fmla="*/ 95 h 160"/>
                <a:gd name="T18" fmla="*/ 82 w 347"/>
                <a:gd name="T19" fmla="*/ 104 h 160"/>
                <a:gd name="T20" fmla="*/ 67 w 347"/>
                <a:gd name="T21" fmla="*/ 107 h 160"/>
                <a:gd name="T22" fmla="*/ 53 w 347"/>
                <a:gd name="T23" fmla="*/ 107 h 160"/>
                <a:gd name="T24" fmla="*/ 53 w 347"/>
                <a:gd name="T25" fmla="*/ 134 h 160"/>
                <a:gd name="T26" fmla="*/ 27 w 347"/>
                <a:gd name="T27" fmla="*/ 134 h 160"/>
                <a:gd name="T28" fmla="*/ 27 w 347"/>
                <a:gd name="T29" fmla="*/ 27 h 160"/>
                <a:gd name="T30" fmla="*/ 133 w 347"/>
                <a:gd name="T31" fmla="*/ 27 h 160"/>
                <a:gd name="T32" fmla="*/ 133 w 347"/>
                <a:gd name="T33" fmla="*/ 27 h 160"/>
                <a:gd name="T34" fmla="*/ 160 w 347"/>
                <a:gd name="T35" fmla="*/ 27 h 160"/>
                <a:gd name="T36" fmla="*/ 181 w 347"/>
                <a:gd name="T37" fmla="*/ 31 h 160"/>
                <a:gd name="T38" fmla="*/ 198 w 347"/>
                <a:gd name="T39" fmla="*/ 43 h 160"/>
                <a:gd name="T40" fmla="*/ 209 w 347"/>
                <a:gd name="T41" fmla="*/ 60 h 160"/>
                <a:gd name="T42" fmla="*/ 213 w 347"/>
                <a:gd name="T43" fmla="*/ 80 h 160"/>
                <a:gd name="T44" fmla="*/ 209 w 347"/>
                <a:gd name="T45" fmla="*/ 101 h 160"/>
                <a:gd name="T46" fmla="*/ 198 w 347"/>
                <a:gd name="T47" fmla="*/ 118 h 160"/>
                <a:gd name="T48" fmla="*/ 181 w 347"/>
                <a:gd name="T49" fmla="*/ 129 h 160"/>
                <a:gd name="T50" fmla="*/ 160 w 347"/>
                <a:gd name="T51" fmla="*/ 134 h 160"/>
                <a:gd name="T52" fmla="*/ 133 w 347"/>
                <a:gd name="T53" fmla="*/ 134 h 160"/>
                <a:gd name="T54" fmla="*/ 133 w 347"/>
                <a:gd name="T55" fmla="*/ 27 h 160"/>
                <a:gd name="T56" fmla="*/ 240 w 347"/>
                <a:gd name="T57" fmla="*/ 27 h 160"/>
                <a:gd name="T58" fmla="*/ 240 w 347"/>
                <a:gd name="T59" fmla="*/ 27 h 160"/>
                <a:gd name="T60" fmla="*/ 307 w 347"/>
                <a:gd name="T61" fmla="*/ 27 h 160"/>
                <a:gd name="T62" fmla="*/ 307 w 347"/>
                <a:gd name="T63" fmla="*/ 54 h 160"/>
                <a:gd name="T64" fmla="*/ 267 w 347"/>
                <a:gd name="T65" fmla="*/ 54 h 160"/>
                <a:gd name="T66" fmla="*/ 267 w 347"/>
                <a:gd name="T67" fmla="*/ 80 h 160"/>
                <a:gd name="T68" fmla="*/ 307 w 347"/>
                <a:gd name="T69" fmla="*/ 80 h 160"/>
                <a:gd name="T70" fmla="*/ 307 w 347"/>
                <a:gd name="T71" fmla="*/ 107 h 160"/>
                <a:gd name="T72" fmla="*/ 267 w 347"/>
                <a:gd name="T73" fmla="*/ 107 h 160"/>
                <a:gd name="T74" fmla="*/ 267 w 347"/>
                <a:gd name="T75" fmla="*/ 134 h 160"/>
                <a:gd name="T76" fmla="*/ 240 w 347"/>
                <a:gd name="T77" fmla="*/ 134 h 160"/>
                <a:gd name="T78" fmla="*/ 240 w 347"/>
                <a:gd name="T79" fmla="*/ 27 h 160"/>
                <a:gd name="T80" fmla="*/ 0 w 347"/>
                <a:gd name="T81" fmla="*/ 0 h 160"/>
                <a:gd name="T82" fmla="*/ 0 w 347"/>
                <a:gd name="T83" fmla="*/ 0 h 160"/>
                <a:gd name="T84" fmla="*/ 0 w 347"/>
                <a:gd name="T85" fmla="*/ 160 h 160"/>
                <a:gd name="T86" fmla="*/ 15 w 347"/>
                <a:gd name="T87" fmla="*/ 160 h 160"/>
                <a:gd name="T88" fmla="*/ 335 w 347"/>
                <a:gd name="T89" fmla="*/ 160 h 160"/>
                <a:gd name="T90" fmla="*/ 347 w 347"/>
                <a:gd name="T91" fmla="*/ 160 h 160"/>
                <a:gd name="T92" fmla="*/ 347 w 347"/>
                <a:gd name="T93" fmla="*/ 0 h 160"/>
                <a:gd name="T94" fmla="*/ 335 w 347"/>
                <a:gd name="T95" fmla="*/ 0 h 160"/>
                <a:gd name="T96" fmla="*/ 15 w 347"/>
                <a:gd name="T97" fmla="*/ 0 h 160"/>
                <a:gd name="T98" fmla="*/ 0 w 347"/>
                <a:gd name="T9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7" h="160">
                  <a:moveTo>
                    <a:pt x="27" y="27"/>
                  </a:moveTo>
                  <a:lnTo>
                    <a:pt x="27" y="27"/>
                  </a:lnTo>
                  <a:lnTo>
                    <a:pt x="67" y="27"/>
                  </a:lnTo>
                  <a:cubicBezTo>
                    <a:pt x="72" y="27"/>
                    <a:pt x="78" y="28"/>
                    <a:pt x="82" y="30"/>
                  </a:cubicBezTo>
                  <a:cubicBezTo>
                    <a:pt x="87" y="32"/>
                    <a:pt x="92" y="35"/>
                    <a:pt x="95" y="39"/>
                  </a:cubicBezTo>
                  <a:cubicBezTo>
                    <a:pt x="99" y="42"/>
                    <a:pt x="102" y="46"/>
                    <a:pt x="104" y="51"/>
                  </a:cubicBezTo>
                  <a:cubicBezTo>
                    <a:pt x="106" y="56"/>
                    <a:pt x="107" y="61"/>
                    <a:pt x="107" y="67"/>
                  </a:cubicBezTo>
                  <a:cubicBezTo>
                    <a:pt x="107" y="73"/>
                    <a:pt x="106" y="78"/>
                    <a:pt x="104" y="83"/>
                  </a:cubicBezTo>
                  <a:cubicBezTo>
                    <a:pt x="102" y="87"/>
                    <a:pt x="99" y="92"/>
                    <a:pt x="95" y="95"/>
                  </a:cubicBezTo>
                  <a:cubicBezTo>
                    <a:pt x="92" y="99"/>
                    <a:pt x="87" y="102"/>
                    <a:pt x="82" y="104"/>
                  </a:cubicBezTo>
                  <a:cubicBezTo>
                    <a:pt x="78" y="106"/>
                    <a:pt x="72" y="107"/>
                    <a:pt x="67" y="107"/>
                  </a:cubicBezTo>
                  <a:lnTo>
                    <a:pt x="53" y="107"/>
                  </a:lnTo>
                  <a:lnTo>
                    <a:pt x="53" y="134"/>
                  </a:lnTo>
                  <a:lnTo>
                    <a:pt x="27" y="134"/>
                  </a:lnTo>
                  <a:lnTo>
                    <a:pt x="27" y="27"/>
                  </a:lnTo>
                  <a:close/>
                  <a:moveTo>
                    <a:pt x="133" y="27"/>
                  </a:moveTo>
                  <a:lnTo>
                    <a:pt x="133" y="27"/>
                  </a:lnTo>
                  <a:lnTo>
                    <a:pt x="160" y="27"/>
                  </a:lnTo>
                  <a:cubicBezTo>
                    <a:pt x="167" y="27"/>
                    <a:pt x="174" y="28"/>
                    <a:pt x="181" y="31"/>
                  </a:cubicBezTo>
                  <a:cubicBezTo>
                    <a:pt x="187" y="34"/>
                    <a:pt x="193" y="38"/>
                    <a:pt x="198" y="43"/>
                  </a:cubicBezTo>
                  <a:cubicBezTo>
                    <a:pt x="203" y="47"/>
                    <a:pt x="207" y="53"/>
                    <a:pt x="209" y="60"/>
                  </a:cubicBezTo>
                  <a:cubicBezTo>
                    <a:pt x="212" y="66"/>
                    <a:pt x="213" y="73"/>
                    <a:pt x="213" y="80"/>
                  </a:cubicBezTo>
                  <a:cubicBezTo>
                    <a:pt x="213" y="88"/>
                    <a:pt x="212" y="95"/>
                    <a:pt x="209" y="101"/>
                  </a:cubicBezTo>
                  <a:cubicBezTo>
                    <a:pt x="207" y="107"/>
                    <a:pt x="203" y="113"/>
                    <a:pt x="198" y="118"/>
                  </a:cubicBezTo>
                  <a:cubicBezTo>
                    <a:pt x="193" y="123"/>
                    <a:pt x="187" y="127"/>
                    <a:pt x="181" y="129"/>
                  </a:cubicBezTo>
                  <a:cubicBezTo>
                    <a:pt x="174" y="132"/>
                    <a:pt x="167" y="134"/>
                    <a:pt x="160" y="134"/>
                  </a:cubicBezTo>
                  <a:lnTo>
                    <a:pt x="133" y="134"/>
                  </a:lnTo>
                  <a:lnTo>
                    <a:pt x="133" y="27"/>
                  </a:lnTo>
                  <a:close/>
                  <a:moveTo>
                    <a:pt x="240" y="27"/>
                  </a:moveTo>
                  <a:lnTo>
                    <a:pt x="240" y="27"/>
                  </a:lnTo>
                  <a:lnTo>
                    <a:pt x="307" y="27"/>
                  </a:lnTo>
                  <a:lnTo>
                    <a:pt x="307" y="54"/>
                  </a:lnTo>
                  <a:lnTo>
                    <a:pt x="267" y="54"/>
                  </a:lnTo>
                  <a:lnTo>
                    <a:pt x="267" y="80"/>
                  </a:lnTo>
                  <a:lnTo>
                    <a:pt x="307" y="80"/>
                  </a:lnTo>
                  <a:lnTo>
                    <a:pt x="307" y="107"/>
                  </a:lnTo>
                  <a:lnTo>
                    <a:pt x="267" y="107"/>
                  </a:lnTo>
                  <a:lnTo>
                    <a:pt x="267" y="134"/>
                  </a:lnTo>
                  <a:lnTo>
                    <a:pt x="240" y="134"/>
                  </a:lnTo>
                  <a:lnTo>
                    <a:pt x="240" y="2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60"/>
                  </a:lnTo>
                  <a:lnTo>
                    <a:pt x="15" y="160"/>
                  </a:lnTo>
                  <a:lnTo>
                    <a:pt x="335" y="160"/>
                  </a:lnTo>
                  <a:lnTo>
                    <a:pt x="347" y="160"/>
                  </a:lnTo>
                  <a:lnTo>
                    <a:pt x="347" y="0"/>
                  </a:lnTo>
                  <a:lnTo>
                    <a:pt x="335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362F87D4-8E89-F223-B248-10D02FE84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140" y="4394837"/>
              <a:ext cx="131763" cy="125413"/>
            </a:xfrm>
            <a:custGeom>
              <a:avLst/>
              <a:gdLst>
                <a:gd name="T0" fmla="*/ 23 w 27"/>
                <a:gd name="T1" fmla="*/ 22 h 26"/>
                <a:gd name="T2" fmla="*/ 23 w 27"/>
                <a:gd name="T3" fmla="*/ 22 h 26"/>
                <a:gd name="T4" fmla="*/ 27 w 27"/>
                <a:gd name="T5" fmla="*/ 13 h 26"/>
                <a:gd name="T6" fmla="*/ 23 w 27"/>
                <a:gd name="T7" fmla="*/ 4 h 26"/>
                <a:gd name="T8" fmla="*/ 14 w 27"/>
                <a:gd name="T9" fmla="*/ 0 h 26"/>
                <a:gd name="T10" fmla="*/ 0 w 27"/>
                <a:gd name="T11" fmla="*/ 0 h 26"/>
                <a:gd name="T12" fmla="*/ 0 w 27"/>
                <a:gd name="T13" fmla="*/ 26 h 26"/>
                <a:gd name="T14" fmla="*/ 14 w 27"/>
                <a:gd name="T15" fmla="*/ 26 h 26"/>
                <a:gd name="T16" fmla="*/ 23 w 2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3" y="22"/>
                  </a:moveTo>
                  <a:lnTo>
                    <a:pt x="23" y="22"/>
                  </a:lnTo>
                  <a:cubicBezTo>
                    <a:pt x="26" y="20"/>
                    <a:pt x="27" y="17"/>
                    <a:pt x="27" y="13"/>
                  </a:cubicBezTo>
                  <a:cubicBezTo>
                    <a:pt x="27" y="9"/>
                    <a:pt x="26" y="6"/>
                    <a:pt x="23" y="4"/>
                  </a:cubicBezTo>
                  <a:cubicBezTo>
                    <a:pt x="21" y="1"/>
                    <a:pt x="17" y="0"/>
                    <a:pt x="14" y="0"/>
                  </a:cubicBezTo>
                  <a:lnTo>
                    <a:pt x="0" y="0"/>
                  </a:lnTo>
                  <a:lnTo>
                    <a:pt x="0" y="26"/>
                  </a:lnTo>
                  <a:lnTo>
                    <a:pt x="14" y="26"/>
                  </a:lnTo>
                  <a:cubicBezTo>
                    <a:pt x="17" y="26"/>
                    <a:pt x="21" y="25"/>
                    <a:pt x="23" y="2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BA0F312C-3D77-5251-4148-186EE0D84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8" y="4392456"/>
              <a:ext cx="130175" cy="255588"/>
            </a:xfrm>
            <a:custGeom>
              <a:avLst/>
              <a:gdLst>
                <a:gd name="T0" fmla="*/ 19 w 27"/>
                <a:gd name="T1" fmla="*/ 45 h 53"/>
                <a:gd name="T2" fmla="*/ 19 w 27"/>
                <a:gd name="T3" fmla="*/ 45 h 53"/>
                <a:gd name="T4" fmla="*/ 25 w 27"/>
                <a:gd name="T5" fmla="*/ 37 h 53"/>
                <a:gd name="T6" fmla="*/ 26 w 27"/>
                <a:gd name="T7" fmla="*/ 32 h 53"/>
                <a:gd name="T8" fmla="*/ 26 w 27"/>
                <a:gd name="T9" fmla="*/ 32 h 53"/>
                <a:gd name="T10" fmla="*/ 27 w 27"/>
                <a:gd name="T11" fmla="*/ 26 h 53"/>
                <a:gd name="T12" fmla="*/ 25 w 27"/>
                <a:gd name="T13" fmla="*/ 16 h 53"/>
                <a:gd name="T14" fmla="*/ 23 w 27"/>
                <a:gd name="T15" fmla="*/ 12 h 53"/>
                <a:gd name="T16" fmla="*/ 22 w 27"/>
                <a:gd name="T17" fmla="*/ 11 h 53"/>
                <a:gd name="T18" fmla="*/ 20 w 27"/>
                <a:gd name="T19" fmla="*/ 8 h 53"/>
                <a:gd name="T20" fmla="*/ 19 w 27"/>
                <a:gd name="T21" fmla="*/ 7 h 53"/>
                <a:gd name="T22" fmla="*/ 15 w 27"/>
                <a:gd name="T23" fmla="*/ 4 h 53"/>
                <a:gd name="T24" fmla="*/ 15 w 27"/>
                <a:gd name="T25" fmla="*/ 4 h 53"/>
                <a:gd name="T26" fmla="*/ 10 w 27"/>
                <a:gd name="T27" fmla="*/ 2 h 53"/>
                <a:gd name="T28" fmla="*/ 0 w 27"/>
                <a:gd name="T29" fmla="*/ 0 h 53"/>
                <a:gd name="T30" fmla="*/ 0 w 27"/>
                <a:gd name="T31" fmla="*/ 53 h 53"/>
                <a:gd name="T32" fmla="*/ 10 w 27"/>
                <a:gd name="T33" fmla="*/ 51 h 53"/>
                <a:gd name="T34" fmla="*/ 19 w 27"/>
                <a:gd name="T35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3">
                  <a:moveTo>
                    <a:pt x="19" y="45"/>
                  </a:moveTo>
                  <a:lnTo>
                    <a:pt x="19" y="45"/>
                  </a:lnTo>
                  <a:cubicBezTo>
                    <a:pt x="21" y="43"/>
                    <a:pt x="23" y="40"/>
                    <a:pt x="25" y="37"/>
                  </a:cubicBezTo>
                  <a:cubicBezTo>
                    <a:pt x="25" y="35"/>
                    <a:pt x="26" y="34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0"/>
                    <a:pt x="27" y="28"/>
                    <a:pt x="27" y="26"/>
                  </a:cubicBezTo>
                  <a:cubicBezTo>
                    <a:pt x="27" y="23"/>
                    <a:pt x="26" y="19"/>
                    <a:pt x="25" y="16"/>
                  </a:cubicBezTo>
                  <a:cubicBezTo>
                    <a:pt x="24" y="15"/>
                    <a:pt x="23" y="13"/>
                    <a:pt x="23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0"/>
                    <a:pt x="21" y="9"/>
                    <a:pt x="20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8" y="6"/>
                    <a:pt x="16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3"/>
                    <a:pt x="12" y="2"/>
                    <a:pt x="10" y="2"/>
                  </a:cubicBezTo>
                  <a:cubicBezTo>
                    <a:pt x="7" y="0"/>
                    <a:pt x="4" y="0"/>
                    <a:pt x="0" y="0"/>
                  </a:cubicBezTo>
                  <a:lnTo>
                    <a:pt x="0" y="53"/>
                  </a:lnTo>
                  <a:cubicBezTo>
                    <a:pt x="4" y="53"/>
                    <a:pt x="7" y="52"/>
                    <a:pt x="10" y="51"/>
                  </a:cubicBezTo>
                  <a:cubicBezTo>
                    <a:pt x="14" y="49"/>
                    <a:pt x="17" y="48"/>
                    <a:pt x="19" y="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BBF63F3-6BCA-ABA5-34AE-3CC3F7CF56E6}"/>
              </a:ext>
            </a:extLst>
          </p:cNvPr>
          <p:cNvSpPr txBox="1"/>
          <p:nvPr/>
        </p:nvSpPr>
        <p:spPr>
          <a:xfrm>
            <a:off x="4714563" y="5400159"/>
            <a:ext cx="268986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>
                <a:solidFill>
                  <a:schemeClr val="tx2"/>
                </a:solidFill>
                <a:latin typeface="+mn-lt"/>
              </a:rPr>
              <a:t>Exports PDF Format</a:t>
            </a:r>
          </a:p>
        </p:txBody>
      </p:sp>
      <p:sp>
        <p:nvSpPr>
          <p:cNvPr id="24" name="Title 23">
            <a:extLst>
              <a:ext uri="{FF2B5EF4-FFF2-40B4-BE49-F238E27FC236}">
                <a16:creationId xmlns:a16="http://schemas.microsoft.com/office/drawing/2014/main" id="{E5167F5D-D2F4-1F02-E5A7-A324C1A27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868684"/>
            <a:ext cx="11025187" cy="553998"/>
          </a:xfrm>
        </p:spPr>
        <p:txBody>
          <a:bodyPr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Power BI Features</a:t>
            </a:r>
          </a:p>
        </p:txBody>
      </p:sp>
    </p:spTree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8ABCF2-F427-B4A4-F7A8-7EAE6FAA8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495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5D666B-CC5C-519F-DB38-6AAEDFCE2F7E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Using Power BI online requires a subscription.</a:t>
            </a:r>
          </a:p>
        </p:txBody>
      </p:sp>
    </p:spTree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50054-A405-EF23-77D3-6C41C09C5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3986" y="2464590"/>
            <a:ext cx="2187285" cy="21872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4872C1-E34E-EC15-9CC0-37E3A6591A0F}"/>
              </a:ext>
            </a:extLst>
          </p:cNvPr>
          <p:cNvGrpSpPr/>
          <p:nvPr/>
        </p:nvGrpSpPr>
        <p:grpSpPr>
          <a:xfrm>
            <a:off x="2323349" y="2152652"/>
            <a:ext cx="2080342" cy="2552700"/>
            <a:chOff x="5297488" y="3115311"/>
            <a:chExt cx="1677988" cy="2058988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61B307-57E1-CFCF-2774-D836439A1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3115311"/>
              <a:ext cx="1546225" cy="884238"/>
            </a:xfrm>
            <a:custGeom>
              <a:avLst/>
              <a:gdLst>
                <a:gd name="T0" fmla="*/ 0 w 320"/>
                <a:gd name="T1" fmla="*/ 0 h 183"/>
                <a:gd name="T2" fmla="*/ 0 w 320"/>
                <a:gd name="T3" fmla="*/ 0 h 183"/>
                <a:gd name="T4" fmla="*/ 0 w 320"/>
                <a:gd name="T5" fmla="*/ 183 h 183"/>
                <a:gd name="T6" fmla="*/ 320 w 320"/>
                <a:gd name="T7" fmla="*/ 183 h 183"/>
                <a:gd name="T8" fmla="*/ 320 w 320"/>
                <a:gd name="T9" fmla="*/ 132 h 183"/>
                <a:gd name="T10" fmla="*/ 187 w 320"/>
                <a:gd name="T11" fmla="*/ 132 h 183"/>
                <a:gd name="T12" fmla="*/ 187 w 320"/>
                <a:gd name="T13" fmla="*/ 0 h 183"/>
                <a:gd name="T14" fmla="*/ 0 w 320"/>
                <a:gd name="T15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0" h="183">
                  <a:moveTo>
                    <a:pt x="0" y="0"/>
                  </a:moveTo>
                  <a:lnTo>
                    <a:pt x="0" y="0"/>
                  </a:lnTo>
                  <a:lnTo>
                    <a:pt x="0" y="183"/>
                  </a:lnTo>
                  <a:lnTo>
                    <a:pt x="320" y="183"/>
                  </a:lnTo>
                  <a:lnTo>
                    <a:pt x="320" y="132"/>
                  </a:lnTo>
                  <a:lnTo>
                    <a:pt x="187" y="132"/>
                  </a:lnTo>
                  <a:lnTo>
                    <a:pt x="1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74A9AD2-F3D6-B0A2-D42A-ABC1D00C6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513" y="5029836"/>
              <a:ext cx="1546225" cy="144463"/>
            </a:xfrm>
            <a:custGeom>
              <a:avLst/>
              <a:gdLst>
                <a:gd name="T0" fmla="*/ 0 w 320"/>
                <a:gd name="T1" fmla="*/ 30 h 30"/>
                <a:gd name="T2" fmla="*/ 0 w 320"/>
                <a:gd name="T3" fmla="*/ 30 h 30"/>
                <a:gd name="T4" fmla="*/ 320 w 320"/>
                <a:gd name="T5" fmla="*/ 30 h 30"/>
                <a:gd name="T6" fmla="*/ 320 w 320"/>
                <a:gd name="T7" fmla="*/ 0 h 30"/>
                <a:gd name="T8" fmla="*/ 0 w 320"/>
                <a:gd name="T9" fmla="*/ 0 h 30"/>
                <a:gd name="T10" fmla="*/ 0 w 320"/>
                <a:gd name="T11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0" h="30">
                  <a:moveTo>
                    <a:pt x="0" y="30"/>
                  </a:moveTo>
                  <a:lnTo>
                    <a:pt x="0" y="30"/>
                  </a:lnTo>
                  <a:lnTo>
                    <a:pt x="320" y="30"/>
                  </a:lnTo>
                  <a:lnTo>
                    <a:pt x="320" y="0"/>
                  </a:lnTo>
                  <a:lnTo>
                    <a:pt x="0" y="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5558C66-F770-61A7-AE0C-FD8236ADF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9213" y="3115311"/>
              <a:ext cx="517525" cy="512763"/>
            </a:xfrm>
            <a:custGeom>
              <a:avLst/>
              <a:gdLst>
                <a:gd name="T0" fmla="*/ 0 w 107"/>
                <a:gd name="T1" fmla="*/ 106 h 106"/>
                <a:gd name="T2" fmla="*/ 0 w 107"/>
                <a:gd name="T3" fmla="*/ 106 h 106"/>
                <a:gd name="T4" fmla="*/ 107 w 107"/>
                <a:gd name="T5" fmla="*/ 106 h 106"/>
                <a:gd name="T6" fmla="*/ 0 w 107"/>
                <a:gd name="T7" fmla="*/ 0 h 106"/>
                <a:gd name="T8" fmla="*/ 0 w 107"/>
                <a:gd name="T9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06">
                  <a:moveTo>
                    <a:pt x="0" y="106"/>
                  </a:moveTo>
                  <a:lnTo>
                    <a:pt x="0" y="106"/>
                  </a:lnTo>
                  <a:lnTo>
                    <a:pt x="107" y="106"/>
                  </a:lnTo>
                  <a:lnTo>
                    <a:pt x="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A62C9C99-BF76-540D-0F6E-FE92C649D4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7488" y="4124961"/>
              <a:ext cx="1677988" cy="774700"/>
            </a:xfrm>
            <a:custGeom>
              <a:avLst/>
              <a:gdLst>
                <a:gd name="T0" fmla="*/ 27 w 347"/>
                <a:gd name="T1" fmla="*/ 27 h 160"/>
                <a:gd name="T2" fmla="*/ 27 w 347"/>
                <a:gd name="T3" fmla="*/ 27 h 160"/>
                <a:gd name="T4" fmla="*/ 67 w 347"/>
                <a:gd name="T5" fmla="*/ 27 h 160"/>
                <a:gd name="T6" fmla="*/ 82 w 347"/>
                <a:gd name="T7" fmla="*/ 30 h 160"/>
                <a:gd name="T8" fmla="*/ 95 w 347"/>
                <a:gd name="T9" fmla="*/ 39 h 160"/>
                <a:gd name="T10" fmla="*/ 104 w 347"/>
                <a:gd name="T11" fmla="*/ 51 h 160"/>
                <a:gd name="T12" fmla="*/ 107 w 347"/>
                <a:gd name="T13" fmla="*/ 67 h 160"/>
                <a:gd name="T14" fmla="*/ 104 w 347"/>
                <a:gd name="T15" fmla="*/ 83 h 160"/>
                <a:gd name="T16" fmla="*/ 95 w 347"/>
                <a:gd name="T17" fmla="*/ 95 h 160"/>
                <a:gd name="T18" fmla="*/ 82 w 347"/>
                <a:gd name="T19" fmla="*/ 104 h 160"/>
                <a:gd name="T20" fmla="*/ 67 w 347"/>
                <a:gd name="T21" fmla="*/ 107 h 160"/>
                <a:gd name="T22" fmla="*/ 53 w 347"/>
                <a:gd name="T23" fmla="*/ 107 h 160"/>
                <a:gd name="T24" fmla="*/ 53 w 347"/>
                <a:gd name="T25" fmla="*/ 134 h 160"/>
                <a:gd name="T26" fmla="*/ 27 w 347"/>
                <a:gd name="T27" fmla="*/ 134 h 160"/>
                <a:gd name="T28" fmla="*/ 27 w 347"/>
                <a:gd name="T29" fmla="*/ 27 h 160"/>
                <a:gd name="T30" fmla="*/ 133 w 347"/>
                <a:gd name="T31" fmla="*/ 27 h 160"/>
                <a:gd name="T32" fmla="*/ 133 w 347"/>
                <a:gd name="T33" fmla="*/ 27 h 160"/>
                <a:gd name="T34" fmla="*/ 160 w 347"/>
                <a:gd name="T35" fmla="*/ 27 h 160"/>
                <a:gd name="T36" fmla="*/ 181 w 347"/>
                <a:gd name="T37" fmla="*/ 31 h 160"/>
                <a:gd name="T38" fmla="*/ 198 w 347"/>
                <a:gd name="T39" fmla="*/ 43 h 160"/>
                <a:gd name="T40" fmla="*/ 209 w 347"/>
                <a:gd name="T41" fmla="*/ 60 h 160"/>
                <a:gd name="T42" fmla="*/ 213 w 347"/>
                <a:gd name="T43" fmla="*/ 80 h 160"/>
                <a:gd name="T44" fmla="*/ 209 w 347"/>
                <a:gd name="T45" fmla="*/ 101 h 160"/>
                <a:gd name="T46" fmla="*/ 198 w 347"/>
                <a:gd name="T47" fmla="*/ 118 h 160"/>
                <a:gd name="T48" fmla="*/ 181 w 347"/>
                <a:gd name="T49" fmla="*/ 129 h 160"/>
                <a:gd name="T50" fmla="*/ 160 w 347"/>
                <a:gd name="T51" fmla="*/ 134 h 160"/>
                <a:gd name="T52" fmla="*/ 133 w 347"/>
                <a:gd name="T53" fmla="*/ 134 h 160"/>
                <a:gd name="T54" fmla="*/ 133 w 347"/>
                <a:gd name="T55" fmla="*/ 27 h 160"/>
                <a:gd name="T56" fmla="*/ 240 w 347"/>
                <a:gd name="T57" fmla="*/ 27 h 160"/>
                <a:gd name="T58" fmla="*/ 240 w 347"/>
                <a:gd name="T59" fmla="*/ 27 h 160"/>
                <a:gd name="T60" fmla="*/ 307 w 347"/>
                <a:gd name="T61" fmla="*/ 27 h 160"/>
                <a:gd name="T62" fmla="*/ 307 w 347"/>
                <a:gd name="T63" fmla="*/ 54 h 160"/>
                <a:gd name="T64" fmla="*/ 267 w 347"/>
                <a:gd name="T65" fmla="*/ 54 h 160"/>
                <a:gd name="T66" fmla="*/ 267 w 347"/>
                <a:gd name="T67" fmla="*/ 80 h 160"/>
                <a:gd name="T68" fmla="*/ 307 w 347"/>
                <a:gd name="T69" fmla="*/ 80 h 160"/>
                <a:gd name="T70" fmla="*/ 307 w 347"/>
                <a:gd name="T71" fmla="*/ 107 h 160"/>
                <a:gd name="T72" fmla="*/ 267 w 347"/>
                <a:gd name="T73" fmla="*/ 107 h 160"/>
                <a:gd name="T74" fmla="*/ 267 w 347"/>
                <a:gd name="T75" fmla="*/ 134 h 160"/>
                <a:gd name="T76" fmla="*/ 240 w 347"/>
                <a:gd name="T77" fmla="*/ 134 h 160"/>
                <a:gd name="T78" fmla="*/ 240 w 347"/>
                <a:gd name="T79" fmla="*/ 27 h 160"/>
                <a:gd name="T80" fmla="*/ 0 w 347"/>
                <a:gd name="T81" fmla="*/ 0 h 160"/>
                <a:gd name="T82" fmla="*/ 0 w 347"/>
                <a:gd name="T83" fmla="*/ 0 h 160"/>
                <a:gd name="T84" fmla="*/ 0 w 347"/>
                <a:gd name="T85" fmla="*/ 160 h 160"/>
                <a:gd name="T86" fmla="*/ 15 w 347"/>
                <a:gd name="T87" fmla="*/ 160 h 160"/>
                <a:gd name="T88" fmla="*/ 335 w 347"/>
                <a:gd name="T89" fmla="*/ 160 h 160"/>
                <a:gd name="T90" fmla="*/ 347 w 347"/>
                <a:gd name="T91" fmla="*/ 160 h 160"/>
                <a:gd name="T92" fmla="*/ 347 w 347"/>
                <a:gd name="T93" fmla="*/ 0 h 160"/>
                <a:gd name="T94" fmla="*/ 335 w 347"/>
                <a:gd name="T95" fmla="*/ 0 h 160"/>
                <a:gd name="T96" fmla="*/ 15 w 347"/>
                <a:gd name="T97" fmla="*/ 0 h 160"/>
                <a:gd name="T98" fmla="*/ 0 w 347"/>
                <a:gd name="T9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7" h="160">
                  <a:moveTo>
                    <a:pt x="27" y="27"/>
                  </a:moveTo>
                  <a:lnTo>
                    <a:pt x="27" y="27"/>
                  </a:lnTo>
                  <a:lnTo>
                    <a:pt x="67" y="27"/>
                  </a:lnTo>
                  <a:cubicBezTo>
                    <a:pt x="72" y="27"/>
                    <a:pt x="78" y="28"/>
                    <a:pt x="82" y="30"/>
                  </a:cubicBezTo>
                  <a:cubicBezTo>
                    <a:pt x="87" y="32"/>
                    <a:pt x="92" y="35"/>
                    <a:pt x="95" y="39"/>
                  </a:cubicBezTo>
                  <a:cubicBezTo>
                    <a:pt x="99" y="42"/>
                    <a:pt x="102" y="46"/>
                    <a:pt x="104" y="51"/>
                  </a:cubicBezTo>
                  <a:cubicBezTo>
                    <a:pt x="106" y="56"/>
                    <a:pt x="107" y="61"/>
                    <a:pt x="107" y="67"/>
                  </a:cubicBezTo>
                  <a:cubicBezTo>
                    <a:pt x="107" y="73"/>
                    <a:pt x="106" y="78"/>
                    <a:pt x="104" y="83"/>
                  </a:cubicBezTo>
                  <a:cubicBezTo>
                    <a:pt x="102" y="87"/>
                    <a:pt x="99" y="92"/>
                    <a:pt x="95" y="95"/>
                  </a:cubicBezTo>
                  <a:cubicBezTo>
                    <a:pt x="92" y="99"/>
                    <a:pt x="87" y="102"/>
                    <a:pt x="82" y="104"/>
                  </a:cubicBezTo>
                  <a:cubicBezTo>
                    <a:pt x="78" y="106"/>
                    <a:pt x="72" y="107"/>
                    <a:pt x="67" y="107"/>
                  </a:cubicBezTo>
                  <a:lnTo>
                    <a:pt x="53" y="107"/>
                  </a:lnTo>
                  <a:lnTo>
                    <a:pt x="53" y="134"/>
                  </a:lnTo>
                  <a:lnTo>
                    <a:pt x="27" y="134"/>
                  </a:lnTo>
                  <a:lnTo>
                    <a:pt x="27" y="27"/>
                  </a:lnTo>
                  <a:close/>
                  <a:moveTo>
                    <a:pt x="133" y="27"/>
                  </a:moveTo>
                  <a:lnTo>
                    <a:pt x="133" y="27"/>
                  </a:lnTo>
                  <a:lnTo>
                    <a:pt x="160" y="27"/>
                  </a:lnTo>
                  <a:cubicBezTo>
                    <a:pt x="167" y="27"/>
                    <a:pt x="174" y="28"/>
                    <a:pt x="181" y="31"/>
                  </a:cubicBezTo>
                  <a:cubicBezTo>
                    <a:pt x="187" y="34"/>
                    <a:pt x="193" y="38"/>
                    <a:pt x="198" y="43"/>
                  </a:cubicBezTo>
                  <a:cubicBezTo>
                    <a:pt x="203" y="47"/>
                    <a:pt x="207" y="53"/>
                    <a:pt x="209" y="60"/>
                  </a:cubicBezTo>
                  <a:cubicBezTo>
                    <a:pt x="212" y="66"/>
                    <a:pt x="213" y="73"/>
                    <a:pt x="213" y="80"/>
                  </a:cubicBezTo>
                  <a:cubicBezTo>
                    <a:pt x="213" y="88"/>
                    <a:pt x="212" y="95"/>
                    <a:pt x="209" y="101"/>
                  </a:cubicBezTo>
                  <a:cubicBezTo>
                    <a:pt x="207" y="107"/>
                    <a:pt x="203" y="113"/>
                    <a:pt x="198" y="118"/>
                  </a:cubicBezTo>
                  <a:cubicBezTo>
                    <a:pt x="193" y="123"/>
                    <a:pt x="187" y="127"/>
                    <a:pt x="181" y="129"/>
                  </a:cubicBezTo>
                  <a:cubicBezTo>
                    <a:pt x="174" y="132"/>
                    <a:pt x="167" y="134"/>
                    <a:pt x="160" y="134"/>
                  </a:cubicBezTo>
                  <a:lnTo>
                    <a:pt x="133" y="134"/>
                  </a:lnTo>
                  <a:lnTo>
                    <a:pt x="133" y="27"/>
                  </a:lnTo>
                  <a:close/>
                  <a:moveTo>
                    <a:pt x="240" y="27"/>
                  </a:moveTo>
                  <a:lnTo>
                    <a:pt x="240" y="27"/>
                  </a:lnTo>
                  <a:lnTo>
                    <a:pt x="307" y="27"/>
                  </a:lnTo>
                  <a:lnTo>
                    <a:pt x="307" y="54"/>
                  </a:lnTo>
                  <a:lnTo>
                    <a:pt x="267" y="54"/>
                  </a:lnTo>
                  <a:lnTo>
                    <a:pt x="267" y="80"/>
                  </a:lnTo>
                  <a:lnTo>
                    <a:pt x="307" y="80"/>
                  </a:lnTo>
                  <a:lnTo>
                    <a:pt x="307" y="107"/>
                  </a:lnTo>
                  <a:lnTo>
                    <a:pt x="267" y="107"/>
                  </a:lnTo>
                  <a:lnTo>
                    <a:pt x="267" y="134"/>
                  </a:lnTo>
                  <a:lnTo>
                    <a:pt x="240" y="134"/>
                  </a:lnTo>
                  <a:lnTo>
                    <a:pt x="240" y="27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160"/>
                  </a:lnTo>
                  <a:lnTo>
                    <a:pt x="15" y="160"/>
                  </a:lnTo>
                  <a:lnTo>
                    <a:pt x="335" y="160"/>
                  </a:lnTo>
                  <a:lnTo>
                    <a:pt x="347" y="160"/>
                  </a:lnTo>
                  <a:lnTo>
                    <a:pt x="347" y="0"/>
                  </a:lnTo>
                  <a:lnTo>
                    <a:pt x="335" y="0"/>
                  </a:lnTo>
                  <a:lnTo>
                    <a:pt x="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89B2B26B-D019-D9AE-88EA-5E327AA1FE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5140" y="4394837"/>
              <a:ext cx="131763" cy="125413"/>
            </a:xfrm>
            <a:custGeom>
              <a:avLst/>
              <a:gdLst>
                <a:gd name="T0" fmla="*/ 23 w 27"/>
                <a:gd name="T1" fmla="*/ 22 h 26"/>
                <a:gd name="T2" fmla="*/ 23 w 27"/>
                <a:gd name="T3" fmla="*/ 22 h 26"/>
                <a:gd name="T4" fmla="*/ 27 w 27"/>
                <a:gd name="T5" fmla="*/ 13 h 26"/>
                <a:gd name="T6" fmla="*/ 23 w 27"/>
                <a:gd name="T7" fmla="*/ 4 h 26"/>
                <a:gd name="T8" fmla="*/ 14 w 27"/>
                <a:gd name="T9" fmla="*/ 0 h 26"/>
                <a:gd name="T10" fmla="*/ 0 w 27"/>
                <a:gd name="T11" fmla="*/ 0 h 26"/>
                <a:gd name="T12" fmla="*/ 0 w 27"/>
                <a:gd name="T13" fmla="*/ 26 h 26"/>
                <a:gd name="T14" fmla="*/ 14 w 27"/>
                <a:gd name="T15" fmla="*/ 26 h 26"/>
                <a:gd name="T16" fmla="*/ 23 w 27"/>
                <a:gd name="T17" fmla="*/ 2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26">
                  <a:moveTo>
                    <a:pt x="23" y="22"/>
                  </a:moveTo>
                  <a:lnTo>
                    <a:pt x="23" y="22"/>
                  </a:lnTo>
                  <a:cubicBezTo>
                    <a:pt x="26" y="20"/>
                    <a:pt x="27" y="17"/>
                    <a:pt x="27" y="13"/>
                  </a:cubicBezTo>
                  <a:cubicBezTo>
                    <a:pt x="27" y="9"/>
                    <a:pt x="26" y="6"/>
                    <a:pt x="23" y="4"/>
                  </a:cubicBezTo>
                  <a:cubicBezTo>
                    <a:pt x="21" y="1"/>
                    <a:pt x="17" y="0"/>
                    <a:pt x="14" y="0"/>
                  </a:cubicBezTo>
                  <a:lnTo>
                    <a:pt x="0" y="0"/>
                  </a:lnTo>
                  <a:lnTo>
                    <a:pt x="0" y="26"/>
                  </a:lnTo>
                  <a:lnTo>
                    <a:pt x="14" y="26"/>
                  </a:lnTo>
                  <a:cubicBezTo>
                    <a:pt x="17" y="26"/>
                    <a:pt x="21" y="25"/>
                    <a:pt x="23" y="2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60A2C014-659F-AD14-BFA9-76CCB95B58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6318" y="4392456"/>
              <a:ext cx="130175" cy="255588"/>
            </a:xfrm>
            <a:custGeom>
              <a:avLst/>
              <a:gdLst>
                <a:gd name="T0" fmla="*/ 19 w 27"/>
                <a:gd name="T1" fmla="*/ 45 h 53"/>
                <a:gd name="T2" fmla="*/ 19 w 27"/>
                <a:gd name="T3" fmla="*/ 45 h 53"/>
                <a:gd name="T4" fmla="*/ 25 w 27"/>
                <a:gd name="T5" fmla="*/ 37 h 53"/>
                <a:gd name="T6" fmla="*/ 26 w 27"/>
                <a:gd name="T7" fmla="*/ 32 h 53"/>
                <a:gd name="T8" fmla="*/ 26 w 27"/>
                <a:gd name="T9" fmla="*/ 32 h 53"/>
                <a:gd name="T10" fmla="*/ 27 w 27"/>
                <a:gd name="T11" fmla="*/ 26 h 53"/>
                <a:gd name="T12" fmla="*/ 25 w 27"/>
                <a:gd name="T13" fmla="*/ 16 h 53"/>
                <a:gd name="T14" fmla="*/ 23 w 27"/>
                <a:gd name="T15" fmla="*/ 12 h 53"/>
                <a:gd name="T16" fmla="*/ 22 w 27"/>
                <a:gd name="T17" fmla="*/ 11 h 53"/>
                <a:gd name="T18" fmla="*/ 20 w 27"/>
                <a:gd name="T19" fmla="*/ 8 h 53"/>
                <a:gd name="T20" fmla="*/ 19 w 27"/>
                <a:gd name="T21" fmla="*/ 7 h 53"/>
                <a:gd name="T22" fmla="*/ 15 w 27"/>
                <a:gd name="T23" fmla="*/ 4 h 53"/>
                <a:gd name="T24" fmla="*/ 15 w 27"/>
                <a:gd name="T25" fmla="*/ 4 h 53"/>
                <a:gd name="T26" fmla="*/ 10 w 27"/>
                <a:gd name="T27" fmla="*/ 2 h 53"/>
                <a:gd name="T28" fmla="*/ 0 w 27"/>
                <a:gd name="T29" fmla="*/ 0 h 53"/>
                <a:gd name="T30" fmla="*/ 0 w 27"/>
                <a:gd name="T31" fmla="*/ 53 h 53"/>
                <a:gd name="T32" fmla="*/ 10 w 27"/>
                <a:gd name="T33" fmla="*/ 51 h 53"/>
                <a:gd name="T34" fmla="*/ 19 w 27"/>
                <a:gd name="T35" fmla="*/ 4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" h="53">
                  <a:moveTo>
                    <a:pt x="19" y="45"/>
                  </a:moveTo>
                  <a:lnTo>
                    <a:pt x="19" y="45"/>
                  </a:lnTo>
                  <a:cubicBezTo>
                    <a:pt x="21" y="43"/>
                    <a:pt x="23" y="40"/>
                    <a:pt x="25" y="37"/>
                  </a:cubicBezTo>
                  <a:cubicBezTo>
                    <a:pt x="25" y="35"/>
                    <a:pt x="26" y="34"/>
                    <a:pt x="26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0"/>
                    <a:pt x="27" y="28"/>
                    <a:pt x="27" y="26"/>
                  </a:cubicBezTo>
                  <a:cubicBezTo>
                    <a:pt x="27" y="23"/>
                    <a:pt x="26" y="19"/>
                    <a:pt x="25" y="16"/>
                  </a:cubicBezTo>
                  <a:cubicBezTo>
                    <a:pt x="24" y="15"/>
                    <a:pt x="23" y="13"/>
                    <a:pt x="23" y="12"/>
                  </a:cubicBezTo>
                  <a:cubicBezTo>
                    <a:pt x="22" y="12"/>
                    <a:pt x="22" y="12"/>
                    <a:pt x="22" y="11"/>
                  </a:cubicBezTo>
                  <a:cubicBezTo>
                    <a:pt x="22" y="10"/>
                    <a:pt x="21" y="9"/>
                    <a:pt x="20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8" y="6"/>
                    <a:pt x="16" y="5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3" y="3"/>
                    <a:pt x="12" y="2"/>
                    <a:pt x="10" y="2"/>
                  </a:cubicBezTo>
                  <a:cubicBezTo>
                    <a:pt x="7" y="0"/>
                    <a:pt x="4" y="0"/>
                    <a:pt x="0" y="0"/>
                  </a:cubicBezTo>
                  <a:lnTo>
                    <a:pt x="0" y="53"/>
                  </a:lnTo>
                  <a:cubicBezTo>
                    <a:pt x="4" y="53"/>
                    <a:pt x="7" y="52"/>
                    <a:pt x="10" y="51"/>
                  </a:cubicBezTo>
                  <a:cubicBezTo>
                    <a:pt x="14" y="49"/>
                    <a:pt x="17" y="48"/>
                    <a:pt x="19" y="45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43A7A7-9694-DD31-FE75-64C724BB0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874752"/>
            <a:ext cx="11025187" cy="553998"/>
          </a:xfrm>
        </p:spPr>
        <p:txBody>
          <a:bodyPr/>
          <a:lstStyle/>
          <a:p>
            <a:pPr algn="ctr"/>
            <a:r>
              <a:rPr lang="en-US" sz="3600">
                <a:solidFill>
                  <a:schemeClr val="tx2"/>
                </a:solidFill>
              </a:rPr>
              <a:t>Power BI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A3EC30-23A8-F5AA-E5FE-7668C1AE21C5}"/>
              </a:ext>
            </a:extLst>
          </p:cNvPr>
          <p:cNvSpPr txBox="1"/>
          <p:nvPr/>
        </p:nvSpPr>
        <p:spPr>
          <a:xfrm>
            <a:off x="711760" y="5010008"/>
            <a:ext cx="53035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</a:rPr>
              <a:t>Exports PDF Format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53FF81-829C-1475-D012-AED5BB880481}"/>
              </a:ext>
            </a:extLst>
          </p:cNvPr>
          <p:cNvSpPr txBox="1"/>
          <p:nvPr/>
        </p:nvSpPr>
        <p:spPr>
          <a:xfrm>
            <a:off x="6305868" y="5010008"/>
            <a:ext cx="530352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>
                <a:solidFill>
                  <a:schemeClr val="tx2"/>
                </a:solidFill>
                <a:latin typeface="+mn-lt"/>
              </a:rPr>
              <a:t>Create Dashboards</a:t>
            </a:r>
          </a:p>
        </p:txBody>
      </p:sp>
    </p:spTree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C4072DC-0DCE-4CB5-0493-4C624E256A10}"/>
              </a:ext>
            </a:extLst>
          </p:cNvPr>
          <p:cNvGrpSpPr/>
          <p:nvPr/>
        </p:nvGrpSpPr>
        <p:grpSpPr>
          <a:xfrm>
            <a:off x="584200" y="2025650"/>
            <a:ext cx="5556375" cy="952500"/>
            <a:chOff x="675898" y="1684145"/>
            <a:chExt cx="5556375" cy="9525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E5B5DA6-4E52-F376-271C-3324C742C7D6}"/>
                </a:ext>
              </a:extLst>
            </p:cNvPr>
            <p:cNvSpPr/>
            <p:nvPr/>
          </p:nvSpPr>
          <p:spPr bwMode="auto">
            <a:xfrm>
              <a:off x="1135719" y="1684145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Finalize your report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43E6CBF-EE81-0D8D-1D19-D6922843F666}"/>
                </a:ext>
              </a:extLst>
            </p:cNvPr>
            <p:cNvSpPr/>
            <p:nvPr/>
          </p:nvSpPr>
          <p:spPr bwMode="auto">
            <a:xfrm>
              <a:off x="675898" y="1685795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DCB309E-EFB2-D3A9-5A1D-C9B6C90EEA42}"/>
                </a:ext>
              </a:extLst>
            </p:cNvPr>
            <p:cNvSpPr/>
            <p:nvPr/>
          </p:nvSpPr>
          <p:spPr bwMode="auto">
            <a:xfrm>
              <a:off x="877003" y="1886900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3" name="Graphic 12" descr="Checkmark outline">
              <a:extLst>
                <a:ext uri="{FF2B5EF4-FFF2-40B4-BE49-F238E27FC236}">
                  <a16:creationId xmlns:a16="http://schemas.microsoft.com/office/drawing/2014/main" id="{8C98D5A3-FE5F-388B-C8AD-C5F5D2EE4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2001200"/>
              <a:ext cx="320040" cy="320040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CBCC66-11D3-0990-522A-CE3AB15F3229}"/>
              </a:ext>
            </a:extLst>
          </p:cNvPr>
          <p:cNvGrpSpPr/>
          <p:nvPr/>
        </p:nvGrpSpPr>
        <p:grpSpPr>
          <a:xfrm>
            <a:off x="588263" y="3360803"/>
            <a:ext cx="5556375" cy="952500"/>
            <a:chOff x="675898" y="2952750"/>
            <a:chExt cx="5556375" cy="9525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02F36D-9D02-336C-9A55-1D2B3C302524}"/>
                </a:ext>
              </a:extLst>
            </p:cNvPr>
            <p:cNvSpPr/>
            <p:nvPr/>
          </p:nvSpPr>
          <p:spPr bwMode="auto">
            <a:xfrm>
              <a:off x="1135719" y="2952750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Export it for review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5F2BC4-CAA6-E77D-03B8-4D0C37EB5270}"/>
                </a:ext>
              </a:extLst>
            </p:cNvPr>
            <p:cNvSpPr/>
            <p:nvPr/>
          </p:nvSpPr>
          <p:spPr bwMode="auto">
            <a:xfrm>
              <a:off x="675898" y="2954400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CE35AA5-A7D0-A874-9E90-09ACA37C2E0D}"/>
                </a:ext>
              </a:extLst>
            </p:cNvPr>
            <p:cNvSpPr/>
            <p:nvPr/>
          </p:nvSpPr>
          <p:spPr bwMode="auto">
            <a:xfrm>
              <a:off x="877003" y="3155505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pic>
          <p:nvPicPr>
            <p:cNvPr id="14" name="Graphic 13" descr="Checkmark outline">
              <a:extLst>
                <a:ext uri="{FF2B5EF4-FFF2-40B4-BE49-F238E27FC236}">
                  <a16:creationId xmlns:a16="http://schemas.microsoft.com/office/drawing/2014/main" id="{F234ED53-FDB0-281E-1C8E-4BE3C78D1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3269805"/>
              <a:ext cx="320040" cy="320040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219C143-150E-2C72-79FC-D8343A75737D}"/>
              </a:ext>
            </a:extLst>
          </p:cNvPr>
          <p:cNvGrpSpPr/>
          <p:nvPr/>
        </p:nvGrpSpPr>
        <p:grpSpPr>
          <a:xfrm>
            <a:off x="588263" y="4695955"/>
            <a:ext cx="5556375" cy="952500"/>
            <a:chOff x="675898" y="4221354"/>
            <a:chExt cx="5556375" cy="9525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A01F67-DD6E-20D2-FAC9-35356F44BF05}"/>
                </a:ext>
              </a:extLst>
            </p:cNvPr>
            <p:cNvSpPr/>
            <p:nvPr/>
          </p:nvSpPr>
          <p:spPr bwMode="auto">
            <a:xfrm>
              <a:off x="1135719" y="4221354"/>
              <a:ext cx="5096554" cy="950119"/>
            </a:xfrm>
            <a:prstGeom prst="rect">
              <a:avLst/>
            </a:prstGeom>
            <a:solidFill>
              <a:schemeClr val="bg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91440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chemeClr val="tx2"/>
                  </a:solidFill>
                  <a:ea typeface="Segoe UI" pitchFamily="34" charset="0"/>
                  <a:cs typeface="Segoe UI" pitchFamily="34" charset="0"/>
                </a:rPr>
                <a:t>Share your report dashboard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0A9CFC7-44D4-D26E-AFB3-BF12E84D6927}"/>
                </a:ext>
              </a:extLst>
            </p:cNvPr>
            <p:cNvSpPr/>
            <p:nvPr/>
          </p:nvSpPr>
          <p:spPr bwMode="auto">
            <a:xfrm>
              <a:off x="675898" y="4223004"/>
              <a:ext cx="950850" cy="95085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571376B-2C21-E191-924C-40CDD290881D}"/>
                </a:ext>
              </a:extLst>
            </p:cNvPr>
            <p:cNvSpPr/>
            <p:nvPr/>
          </p:nvSpPr>
          <p:spPr bwMode="auto">
            <a:xfrm>
              <a:off x="877003" y="4424109"/>
              <a:ext cx="548640" cy="54864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5" name="Graphic 14" descr="Checkmark outline">
              <a:extLst>
                <a:ext uri="{FF2B5EF4-FFF2-40B4-BE49-F238E27FC236}">
                  <a16:creationId xmlns:a16="http://schemas.microsoft.com/office/drawing/2014/main" id="{2051E488-1804-1232-BC05-EF6E2DC9E0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91303" y="4538409"/>
              <a:ext cx="320040" cy="32004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4E8819-7179-F0C9-060B-D26E2CA6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97541"/>
            <a:ext cx="11018520" cy="553998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</a:rPr>
              <a:t>Distribute Your Reports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C0A89BF-8B49-D3CA-5CE5-F31EC7DB69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260" t="1409" r="1409" b="1409"/>
          <a:stretch/>
        </p:blipFill>
        <p:spPr>
          <a:xfrm>
            <a:off x="7065818" y="0"/>
            <a:ext cx="5126183" cy="6858000"/>
          </a:xfrm>
          <a:custGeom>
            <a:avLst/>
            <a:gdLst>
              <a:gd name="connsiteX0" fmla="*/ 0 w 5126183"/>
              <a:gd name="connsiteY0" fmla="*/ 0 h 6812870"/>
              <a:gd name="connsiteX1" fmla="*/ 5126183 w 5126183"/>
              <a:gd name="connsiteY1" fmla="*/ 0 h 6812870"/>
              <a:gd name="connsiteX2" fmla="*/ 5126183 w 5126183"/>
              <a:gd name="connsiteY2" fmla="*/ 6812870 h 6812870"/>
              <a:gd name="connsiteX3" fmla="*/ 0 w 5126183"/>
              <a:gd name="connsiteY3" fmla="*/ 6812870 h 6812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26183" h="6812870">
                <a:moveTo>
                  <a:pt x="0" y="0"/>
                </a:moveTo>
                <a:lnTo>
                  <a:pt x="5126183" y="0"/>
                </a:lnTo>
                <a:lnTo>
                  <a:pt x="5126183" y="6812870"/>
                </a:lnTo>
                <a:lnTo>
                  <a:pt x="0" y="6812870"/>
                </a:lnTo>
                <a:close/>
              </a:path>
            </a:pathLst>
          </a:custGeom>
        </p:spPr>
      </p:pic>
    </p:spTree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F44084-5782-A811-5AC1-5572F6363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Managing Data with Microsoft 365</a:t>
            </a:r>
          </a:p>
        </p:txBody>
      </p:sp>
    </p:spTree>
  </p:cSld>
  <p:clrMapOvr>
    <a:masterClrMapping/>
  </p:clrMapOvr>
  <p:transition>
    <p:fade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C197B848-3793-3F50-60CE-D53446F76B53}"/>
              </a:ext>
            </a:extLst>
          </p:cNvPr>
          <p:cNvGrpSpPr/>
          <p:nvPr/>
        </p:nvGrpSpPr>
        <p:grpSpPr>
          <a:xfrm>
            <a:off x="572322" y="2345714"/>
            <a:ext cx="11047356" cy="2166572"/>
            <a:chOff x="572322" y="2424675"/>
            <a:chExt cx="11047356" cy="2166572"/>
          </a:xfrm>
        </p:grpSpPr>
        <p:pic>
          <p:nvPicPr>
            <p:cNvPr id="33" name="Picture 32" descr="Icon&#10;&#10;Description automatically generated">
              <a:extLst>
                <a:ext uri="{FF2B5EF4-FFF2-40B4-BE49-F238E27FC236}">
                  <a16:creationId xmlns:a16="http://schemas.microsoft.com/office/drawing/2014/main" id="{984C9A57-80E2-EDC8-9EAD-F16BB48B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62" b="10013"/>
            <a:stretch/>
          </p:blipFill>
          <p:spPr>
            <a:xfrm>
              <a:off x="3819119" y="2607555"/>
              <a:ext cx="1724750" cy="1371600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CC53CA-9802-6657-EA47-C5D6245B0C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34484" y="2607558"/>
              <a:ext cx="1552045" cy="1371601"/>
              <a:chOff x="5417004" y="3115596"/>
              <a:chExt cx="1448575" cy="1267542"/>
            </a:xfrm>
          </p:grpSpPr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4C46034B-594D-EE81-2322-4D500A0F5EBC}"/>
                  </a:ext>
                </a:extLst>
              </p:cNvPr>
              <p:cNvSpPr/>
              <p:nvPr/>
            </p:nvSpPr>
            <p:spPr>
              <a:xfrm>
                <a:off x="5779114" y="3661228"/>
                <a:ext cx="1086465" cy="721910"/>
              </a:xfrm>
              <a:custGeom>
                <a:avLst/>
                <a:gdLst>
                  <a:gd name="connsiteX0" fmla="*/ 543233 w 1086465"/>
                  <a:gd name="connsiteY0" fmla="*/ 88139 h 721910"/>
                  <a:gd name="connsiteX1" fmla="*/ 286872 w 1086465"/>
                  <a:gd name="connsiteY1" fmla="*/ 0 h 721910"/>
                  <a:gd name="connsiteX2" fmla="*/ 0 w 1086465"/>
                  <a:gd name="connsiteY2" fmla="*/ 88139 h 721910"/>
                  <a:gd name="connsiteX3" fmla="*/ 0 w 1086465"/>
                  <a:gd name="connsiteY3" fmla="*/ 661567 h 721910"/>
                  <a:gd name="connsiteX4" fmla="*/ 60344 w 1086465"/>
                  <a:gd name="connsiteY4" fmla="*/ 721911 h 721910"/>
                  <a:gd name="connsiteX5" fmla="*/ 1026121 w 1086465"/>
                  <a:gd name="connsiteY5" fmla="*/ 721911 h 721910"/>
                  <a:gd name="connsiteX6" fmla="*/ 1086465 w 1086465"/>
                  <a:gd name="connsiteY6" fmla="*/ 661567 h 721910"/>
                  <a:gd name="connsiteX7" fmla="*/ 1086465 w 1086465"/>
                  <a:gd name="connsiteY7" fmla="*/ 405025 h 7219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6465" h="721910">
                    <a:moveTo>
                      <a:pt x="543233" y="88139"/>
                    </a:moveTo>
                    <a:lnTo>
                      <a:pt x="286872" y="0"/>
                    </a:lnTo>
                    <a:lnTo>
                      <a:pt x="0" y="88139"/>
                    </a:lnTo>
                    <a:lnTo>
                      <a:pt x="0" y="661567"/>
                    </a:lnTo>
                    <a:cubicBezTo>
                      <a:pt x="0" y="694894"/>
                      <a:pt x="27017" y="721911"/>
                      <a:pt x="60344" y="721911"/>
                    </a:cubicBezTo>
                    <a:lnTo>
                      <a:pt x="1026121" y="721911"/>
                    </a:lnTo>
                    <a:cubicBezTo>
                      <a:pt x="1059448" y="721911"/>
                      <a:pt x="1086465" y="694894"/>
                      <a:pt x="1086465" y="661567"/>
                    </a:cubicBezTo>
                    <a:lnTo>
                      <a:pt x="1086465" y="405025"/>
                    </a:lnTo>
                    <a:close/>
                  </a:path>
                </a:pathLst>
              </a:custGeom>
              <a:solidFill>
                <a:srgbClr val="185C37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605A64D3-141F-C9A1-E570-9A1E5324E48F}"/>
                  </a:ext>
                </a:extLst>
              </p:cNvPr>
              <p:cNvSpPr/>
              <p:nvPr/>
            </p:nvSpPr>
            <p:spPr>
              <a:xfrm>
                <a:off x="5779114" y="3115596"/>
                <a:ext cx="1086465" cy="748393"/>
              </a:xfrm>
              <a:custGeom>
                <a:avLst/>
                <a:gdLst>
                  <a:gd name="connsiteX0" fmla="*/ 543233 w 1086465"/>
                  <a:gd name="connsiteY0" fmla="*/ 0 h 748393"/>
                  <a:gd name="connsiteX1" fmla="*/ 60344 w 1086465"/>
                  <a:gd name="connsiteY1" fmla="*/ 0 h 748393"/>
                  <a:gd name="connsiteX2" fmla="*/ 0 w 1086465"/>
                  <a:gd name="connsiteY2" fmla="*/ 60344 h 748393"/>
                  <a:gd name="connsiteX3" fmla="*/ 0 w 1086465"/>
                  <a:gd name="connsiteY3" fmla="*/ 316886 h 748393"/>
                  <a:gd name="connsiteX4" fmla="*/ 543233 w 1086465"/>
                  <a:gd name="connsiteY4" fmla="*/ 633771 h 748393"/>
                  <a:gd name="connsiteX5" fmla="*/ 814849 w 1086465"/>
                  <a:gd name="connsiteY5" fmla="*/ 748393 h 748393"/>
                  <a:gd name="connsiteX6" fmla="*/ 1086465 w 1086465"/>
                  <a:gd name="connsiteY6" fmla="*/ 633771 h 748393"/>
                  <a:gd name="connsiteX7" fmla="*/ 1086465 w 1086465"/>
                  <a:gd name="connsiteY7" fmla="*/ 316886 h 748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6465" h="748393">
                    <a:moveTo>
                      <a:pt x="543233" y="0"/>
                    </a:moveTo>
                    <a:lnTo>
                      <a:pt x="60344" y="0"/>
                    </a:lnTo>
                    <a:cubicBezTo>
                      <a:pt x="27017" y="0"/>
                      <a:pt x="0" y="27017"/>
                      <a:pt x="0" y="60344"/>
                    </a:cubicBezTo>
                    <a:lnTo>
                      <a:pt x="0" y="316886"/>
                    </a:lnTo>
                    <a:lnTo>
                      <a:pt x="543233" y="633771"/>
                    </a:lnTo>
                    <a:lnTo>
                      <a:pt x="814849" y="748393"/>
                    </a:lnTo>
                    <a:lnTo>
                      <a:pt x="1086465" y="633771"/>
                    </a:lnTo>
                    <a:lnTo>
                      <a:pt x="1086465" y="316886"/>
                    </a:lnTo>
                    <a:close/>
                  </a:path>
                </a:pathLst>
              </a:custGeom>
              <a:solidFill>
                <a:srgbClr val="21A366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7E8CD57-FD6B-562A-06DD-EA982D2EF779}"/>
                  </a:ext>
                </a:extLst>
              </p:cNvPr>
              <p:cNvSpPr/>
              <p:nvPr/>
            </p:nvSpPr>
            <p:spPr>
              <a:xfrm>
                <a:off x="5779114" y="3432482"/>
                <a:ext cx="543232" cy="316885"/>
              </a:xfrm>
              <a:custGeom>
                <a:avLst/>
                <a:gdLst>
                  <a:gd name="connsiteX0" fmla="*/ 0 w 543232"/>
                  <a:gd name="connsiteY0" fmla="*/ 0 h 316885"/>
                  <a:gd name="connsiteX1" fmla="*/ 543233 w 543232"/>
                  <a:gd name="connsiteY1" fmla="*/ 0 h 316885"/>
                  <a:gd name="connsiteX2" fmla="*/ 543233 w 543232"/>
                  <a:gd name="connsiteY2" fmla="*/ 316886 h 316885"/>
                  <a:gd name="connsiteX3" fmla="*/ 0 w 543232"/>
                  <a:gd name="connsiteY3" fmla="*/ 316886 h 31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232" h="316885">
                    <a:moveTo>
                      <a:pt x="0" y="0"/>
                    </a:moveTo>
                    <a:lnTo>
                      <a:pt x="543233" y="0"/>
                    </a:lnTo>
                    <a:lnTo>
                      <a:pt x="543233" y="316886"/>
                    </a:lnTo>
                    <a:lnTo>
                      <a:pt x="0" y="316886"/>
                    </a:lnTo>
                    <a:close/>
                  </a:path>
                </a:pathLst>
              </a:custGeom>
              <a:solidFill>
                <a:srgbClr val="107C4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D1FAD3F-7F18-D4EE-BBA1-43DF9959304A}"/>
                  </a:ext>
                </a:extLst>
              </p:cNvPr>
              <p:cNvSpPr/>
              <p:nvPr/>
            </p:nvSpPr>
            <p:spPr>
              <a:xfrm>
                <a:off x="6322346" y="3115596"/>
                <a:ext cx="543232" cy="316885"/>
              </a:xfrm>
              <a:custGeom>
                <a:avLst/>
                <a:gdLst>
                  <a:gd name="connsiteX0" fmla="*/ 482888 w 543232"/>
                  <a:gd name="connsiteY0" fmla="*/ 0 h 316885"/>
                  <a:gd name="connsiteX1" fmla="*/ 0 w 543232"/>
                  <a:gd name="connsiteY1" fmla="*/ 0 h 316885"/>
                  <a:gd name="connsiteX2" fmla="*/ 0 w 543232"/>
                  <a:gd name="connsiteY2" fmla="*/ 316886 h 316885"/>
                  <a:gd name="connsiteX3" fmla="*/ 543233 w 543232"/>
                  <a:gd name="connsiteY3" fmla="*/ 316886 h 316885"/>
                  <a:gd name="connsiteX4" fmla="*/ 543233 w 543232"/>
                  <a:gd name="connsiteY4" fmla="*/ 60344 h 316885"/>
                  <a:gd name="connsiteX5" fmla="*/ 482888 w 543232"/>
                  <a:gd name="connsiteY5" fmla="*/ 0 h 31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3232" h="316885">
                    <a:moveTo>
                      <a:pt x="482888" y="0"/>
                    </a:moveTo>
                    <a:lnTo>
                      <a:pt x="0" y="0"/>
                    </a:lnTo>
                    <a:lnTo>
                      <a:pt x="0" y="316886"/>
                    </a:lnTo>
                    <a:lnTo>
                      <a:pt x="543233" y="316886"/>
                    </a:lnTo>
                    <a:lnTo>
                      <a:pt x="543233" y="60344"/>
                    </a:lnTo>
                    <a:cubicBezTo>
                      <a:pt x="543233" y="27017"/>
                      <a:pt x="516216" y="0"/>
                      <a:pt x="482888" y="0"/>
                    </a:cubicBezTo>
                    <a:close/>
                  </a:path>
                </a:pathLst>
              </a:custGeom>
              <a:solidFill>
                <a:srgbClr val="33C48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B7663845-666A-0B15-3882-B24B8FED978B}"/>
                  </a:ext>
                </a:extLst>
              </p:cNvPr>
              <p:cNvSpPr/>
              <p:nvPr/>
            </p:nvSpPr>
            <p:spPr>
              <a:xfrm>
                <a:off x="6322346" y="3749368"/>
                <a:ext cx="543232" cy="316885"/>
              </a:xfrm>
              <a:custGeom>
                <a:avLst/>
                <a:gdLst>
                  <a:gd name="connsiteX0" fmla="*/ 0 w 543232"/>
                  <a:gd name="connsiteY0" fmla="*/ 0 h 316885"/>
                  <a:gd name="connsiteX1" fmla="*/ 543233 w 543232"/>
                  <a:gd name="connsiteY1" fmla="*/ 0 h 316885"/>
                  <a:gd name="connsiteX2" fmla="*/ 543233 w 543232"/>
                  <a:gd name="connsiteY2" fmla="*/ 316886 h 316885"/>
                  <a:gd name="connsiteX3" fmla="*/ 0 w 543232"/>
                  <a:gd name="connsiteY3" fmla="*/ 316886 h 316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3232" h="316885">
                    <a:moveTo>
                      <a:pt x="0" y="0"/>
                    </a:moveTo>
                    <a:lnTo>
                      <a:pt x="543233" y="0"/>
                    </a:lnTo>
                    <a:lnTo>
                      <a:pt x="543233" y="316886"/>
                    </a:lnTo>
                    <a:lnTo>
                      <a:pt x="0" y="316886"/>
                    </a:lnTo>
                    <a:close/>
                  </a:path>
                </a:pathLst>
              </a:custGeom>
              <a:solidFill>
                <a:srgbClr val="107C4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B5281201-E03C-8D1F-5A03-BF6793DD2129}"/>
                  </a:ext>
                </a:extLst>
              </p:cNvPr>
              <p:cNvSpPr/>
              <p:nvPr/>
            </p:nvSpPr>
            <p:spPr>
              <a:xfrm>
                <a:off x="5779114" y="3341943"/>
                <a:ext cx="452693" cy="860118"/>
              </a:xfrm>
              <a:custGeom>
                <a:avLst/>
                <a:gdLst>
                  <a:gd name="connsiteX0" fmla="*/ 392350 w 452693"/>
                  <a:gd name="connsiteY0" fmla="*/ 0 h 860118"/>
                  <a:gd name="connsiteX1" fmla="*/ 0 w 452693"/>
                  <a:gd name="connsiteY1" fmla="*/ 0 h 860118"/>
                  <a:gd name="connsiteX2" fmla="*/ 0 w 452693"/>
                  <a:gd name="connsiteY2" fmla="*/ 860118 h 860118"/>
                  <a:gd name="connsiteX3" fmla="*/ 392350 w 452693"/>
                  <a:gd name="connsiteY3" fmla="*/ 860118 h 860118"/>
                  <a:gd name="connsiteX4" fmla="*/ 452694 w 452693"/>
                  <a:gd name="connsiteY4" fmla="*/ 799774 h 860118"/>
                  <a:gd name="connsiteX5" fmla="*/ 452694 w 452693"/>
                  <a:gd name="connsiteY5" fmla="*/ 60344 h 860118"/>
                  <a:gd name="connsiteX6" fmla="*/ 392350 w 452693"/>
                  <a:gd name="connsiteY6" fmla="*/ 0 h 860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52693" h="860118">
                    <a:moveTo>
                      <a:pt x="392350" y="0"/>
                    </a:moveTo>
                    <a:lnTo>
                      <a:pt x="0" y="0"/>
                    </a:lnTo>
                    <a:lnTo>
                      <a:pt x="0" y="860118"/>
                    </a:lnTo>
                    <a:lnTo>
                      <a:pt x="392350" y="860118"/>
                    </a:lnTo>
                    <a:cubicBezTo>
                      <a:pt x="425636" y="860019"/>
                      <a:pt x="452594" y="833061"/>
                      <a:pt x="452694" y="799774"/>
                    </a:cubicBezTo>
                    <a:lnTo>
                      <a:pt x="452694" y="60344"/>
                    </a:lnTo>
                    <a:cubicBezTo>
                      <a:pt x="452594" y="27058"/>
                      <a:pt x="425636" y="100"/>
                      <a:pt x="392350" y="0"/>
                    </a:cubicBezTo>
                    <a:close/>
                  </a:path>
                </a:pathLst>
              </a:custGeom>
              <a:solidFill>
                <a:srgbClr val="000000">
                  <a:alpha val="1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C4682BD1-2C45-1FAC-6378-299C026FD254}"/>
                  </a:ext>
                </a:extLst>
              </p:cNvPr>
              <p:cNvSpPr/>
              <p:nvPr/>
            </p:nvSpPr>
            <p:spPr>
              <a:xfrm>
                <a:off x="5779114" y="3387213"/>
                <a:ext cx="407424" cy="860118"/>
              </a:xfrm>
              <a:custGeom>
                <a:avLst/>
                <a:gdLst>
                  <a:gd name="connsiteX0" fmla="*/ 347080 w 407424"/>
                  <a:gd name="connsiteY0" fmla="*/ 0 h 860118"/>
                  <a:gd name="connsiteX1" fmla="*/ 0 w 407424"/>
                  <a:gd name="connsiteY1" fmla="*/ 0 h 860118"/>
                  <a:gd name="connsiteX2" fmla="*/ 0 w 407424"/>
                  <a:gd name="connsiteY2" fmla="*/ 860118 h 860118"/>
                  <a:gd name="connsiteX3" fmla="*/ 347080 w 407424"/>
                  <a:gd name="connsiteY3" fmla="*/ 860118 h 860118"/>
                  <a:gd name="connsiteX4" fmla="*/ 407424 w 407424"/>
                  <a:gd name="connsiteY4" fmla="*/ 799774 h 860118"/>
                  <a:gd name="connsiteX5" fmla="*/ 407424 w 407424"/>
                  <a:gd name="connsiteY5" fmla="*/ 60344 h 860118"/>
                  <a:gd name="connsiteX6" fmla="*/ 347080 w 407424"/>
                  <a:gd name="connsiteY6" fmla="*/ 0 h 8601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24" h="860118">
                    <a:moveTo>
                      <a:pt x="347080" y="0"/>
                    </a:moveTo>
                    <a:lnTo>
                      <a:pt x="0" y="0"/>
                    </a:lnTo>
                    <a:lnTo>
                      <a:pt x="0" y="860118"/>
                    </a:lnTo>
                    <a:lnTo>
                      <a:pt x="347080" y="860118"/>
                    </a:lnTo>
                    <a:cubicBezTo>
                      <a:pt x="380367" y="860019"/>
                      <a:pt x="407325" y="833061"/>
                      <a:pt x="407424" y="799774"/>
                    </a:cubicBezTo>
                    <a:lnTo>
                      <a:pt x="407424" y="60344"/>
                    </a:lnTo>
                    <a:cubicBezTo>
                      <a:pt x="407325" y="27058"/>
                      <a:pt x="380367" y="100"/>
                      <a:pt x="34708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4FAD827C-BB59-2436-51D1-8C715F93968B}"/>
                  </a:ext>
                </a:extLst>
              </p:cNvPr>
              <p:cNvSpPr/>
              <p:nvPr/>
            </p:nvSpPr>
            <p:spPr>
              <a:xfrm>
                <a:off x="5779114" y="3387213"/>
                <a:ext cx="407424" cy="769579"/>
              </a:xfrm>
              <a:custGeom>
                <a:avLst/>
                <a:gdLst>
                  <a:gd name="connsiteX0" fmla="*/ 347080 w 407424"/>
                  <a:gd name="connsiteY0" fmla="*/ 0 h 769579"/>
                  <a:gd name="connsiteX1" fmla="*/ 0 w 407424"/>
                  <a:gd name="connsiteY1" fmla="*/ 0 h 769579"/>
                  <a:gd name="connsiteX2" fmla="*/ 0 w 407424"/>
                  <a:gd name="connsiteY2" fmla="*/ 769579 h 769579"/>
                  <a:gd name="connsiteX3" fmla="*/ 347080 w 407424"/>
                  <a:gd name="connsiteY3" fmla="*/ 769579 h 769579"/>
                  <a:gd name="connsiteX4" fmla="*/ 407424 w 407424"/>
                  <a:gd name="connsiteY4" fmla="*/ 709235 h 769579"/>
                  <a:gd name="connsiteX5" fmla="*/ 407424 w 407424"/>
                  <a:gd name="connsiteY5" fmla="*/ 60344 h 769579"/>
                  <a:gd name="connsiteX6" fmla="*/ 347080 w 407424"/>
                  <a:gd name="connsiteY6" fmla="*/ 0 h 76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07424" h="769579">
                    <a:moveTo>
                      <a:pt x="347080" y="0"/>
                    </a:moveTo>
                    <a:lnTo>
                      <a:pt x="0" y="0"/>
                    </a:lnTo>
                    <a:lnTo>
                      <a:pt x="0" y="769579"/>
                    </a:lnTo>
                    <a:lnTo>
                      <a:pt x="347080" y="769579"/>
                    </a:lnTo>
                    <a:cubicBezTo>
                      <a:pt x="380367" y="769480"/>
                      <a:pt x="407325" y="742522"/>
                      <a:pt x="407424" y="709235"/>
                    </a:cubicBezTo>
                    <a:lnTo>
                      <a:pt x="407424" y="60344"/>
                    </a:lnTo>
                    <a:cubicBezTo>
                      <a:pt x="407325" y="27058"/>
                      <a:pt x="380367" y="100"/>
                      <a:pt x="347080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ABE5334-793C-BC88-AACC-A67505C968F2}"/>
                  </a:ext>
                </a:extLst>
              </p:cNvPr>
              <p:cNvSpPr/>
              <p:nvPr/>
            </p:nvSpPr>
            <p:spPr>
              <a:xfrm>
                <a:off x="5779114" y="3387213"/>
                <a:ext cx="362155" cy="769579"/>
              </a:xfrm>
              <a:custGeom>
                <a:avLst/>
                <a:gdLst>
                  <a:gd name="connsiteX0" fmla="*/ 301811 w 362155"/>
                  <a:gd name="connsiteY0" fmla="*/ 0 h 769579"/>
                  <a:gd name="connsiteX1" fmla="*/ 0 w 362155"/>
                  <a:gd name="connsiteY1" fmla="*/ 0 h 769579"/>
                  <a:gd name="connsiteX2" fmla="*/ 0 w 362155"/>
                  <a:gd name="connsiteY2" fmla="*/ 769579 h 769579"/>
                  <a:gd name="connsiteX3" fmla="*/ 301811 w 362155"/>
                  <a:gd name="connsiteY3" fmla="*/ 769579 h 769579"/>
                  <a:gd name="connsiteX4" fmla="*/ 362155 w 362155"/>
                  <a:gd name="connsiteY4" fmla="*/ 709235 h 769579"/>
                  <a:gd name="connsiteX5" fmla="*/ 362155 w 362155"/>
                  <a:gd name="connsiteY5" fmla="*/ 60344 h 769579"/>
                  <a:gd name="connsiteX6" fmla="*/ 301811 w 362155"/>
                  <a:gd name="connsiteY6" fmla="*/ 0 h 7695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2155" h="769579">
                    <a:moveTo>
                      <a:pt x="301811" y="0"/>
                    </a:moveTo>
                    <a:lnTo>
                      <a:pt x="0" y="0"/>
                    </a:lnTo>
                    <a:lnTo>
                      <a:pt x="0" y="769579"/>
                    </a:lnTo>
                    <a:lnTo>
                      <a:pt x="301811" y="769579"/>
                    </a:lnTo>
                    <a:cubicBezTo>
                      <a:pt x="335098" y="769480"/>
                      <a:pt x="362055" y="742522"/>
                      <a:pt x="362155" y="709235"/>
                    </a:cubicBezTo>
                    <a:lnTo>
                      <a:pt x="362155" y="60344"/>
                    </a:lnTo>
                    <a:cubicBezTo>
                      <a:pt x="362055" y="27058"/>
                      <a:pt x="335098" y="100"/>
                      <a:pt x="301811" y="0"/>
                    </a:cubicBezTo>
                    <a:close/>
                  </a:path>
                </a:pathLst>
              </a:custGeom>
              <a:solidFill>
                <a:srgbClr val="000000">
                  <a:alpha val="20000"/>
                </a:srgbClr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12FCE40A-30D9-089F-BB22-9FE99C23641C}"/>
                  </a:ext>
                </a:extLst>
              </p:cNvPr>
              <p:cNvSpPr/>
              <p:nvPr/>
            </p:nvSpPr>
            <p:spPr>
              <a:xfrm>
                <a:off x="5417004" y="3387213"/>
                <a:ext cx="724264" cy="724264"/>
              </a:xfrm>
              <a:custGeom>
                <a:avLst/>
                <a:gdLst>
                  <a:gd name="connsiteX0" fmla="*/ 663921 w 724264"/>
                  <a:gd name="connsiteY0" fmla="*/ 0 h 724264"/>
                  <a:gd name="connsiteX1" fmla="*/ 724265 w 724264"/>
                  <a:gd name="connsiteY1" fmla="*/ 0 h 724264"/>
                  <a:gd name="connsiteX2" fmla="*/ 724265 w 724264"/>
                  <a:gd name="connsiteY2" fmla="*/ 724265 h 724264"/>
                  <a:gd name="connsiteX3" fmla="*/ 663921 w 724264"/>
                  <a:gd name="connsiteY3" fmla="*/ 724265 h 724264"/>
                  <a:gd name="connsiteX4" fmla="*/ 60344 w 724264"/>
                  <a:gd name="connsiteY4" fmla="*/ 724265 h 724264"/>
                  <a:gd name="connsiteX5" fmla="*/ 0 w 724264"/>
                  <a:gd name="connsiteY5" fmla="*/ 724265 h 724264"/>
                  <a:gd name="connsiteX6" fmla="*/ 0 w 724264"/>
                  <a:gd name="connsiteY6" fmla="*/ 0 h 724264"/>
                  <a:gd name="connsiteX7" fmla="*/ 60344 w 724264"/>
                  <a:gd name="connsiteY7" fmla="*/ 0 h 724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24264" h="724264">
                    <a:moveTo>
                      <a:pt x="663921" y="0"/>
                    </a:moveTo>
                    <a:cubicBezTo>
                      <a:pt x="697248" y="0"/>
                      <a:pt x="724265" y="0"/>
                      <a:pt x="724265" y="0"/>
                    </a:cubicBezTo>
                    <a:lnTo>
                      <a:pt x="724265" y="724265"/>
                    </a:lnTo>
                    <a:cubicBezTo>
                      <a:pt x="724265" y="724265"/>
                      <a:pt x="697248" y="724265"/>
                      <a:pt x="663921" y="724265"/>
                    </a:cubicBezTo>
                    <a:lnTo>
                      <a:pt x="60344" y="724265"/>
                    </a:lnTo>
                    <a:cubicBezTo>
                      <a:pt x="27017" y="724265"/>
                      <a:pt x="0" y="724265"/>
                      <a:pt x="0" y="724265"/>
                    </a:cubicBezTo>
                    <a:lnTo>
                      <a:pt x="0" y="0"/>
                    </a:lnTo>
                    <a:cubicBezTo>
                      <a:pt x="0" y="0"/>
                      <a:pt x="27017" y="0"/>
                      <a:pt x="60344" y="0"/>
                    </a:cubicBezTo>
                    <a:close/>
                  </a:path>
                </a:pathLst>
              </a:custGeom>
              <a:solidFill>
                <a:srgbClr val="107C41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0114B15-72F0-3180-7E57-1258748BA4B2}"/>
                  </a:ext>
                </a:extLst>
              </p:cNvPr>
              <p:cNvSpPr/>
              <p:nvPr/>
            </p:nvSpPr>
            <p:spPr>
              <a:xfrm>
                <a:off x="5582554" y="3535696"/>
                <a:ext cx="393119" cy="440018"/>
              </a:xfrm>
              <a:custGeom>
                <a:avLst/>
                <a:gdLst>
                  <a:gd name="connsiteX0" fmla="*/ 0 w 393119"/>
                  <a:gd name="connsiteY0" fmla="*/ 440018 h 440018"/>
                  <a:gd name="connsiteX1" fmla="*/ 142236 w 393119"/>
                  <a:gd name="connsiteY1" fmla="*/ 219375 h 440018"/>
                  <a:gd name="connsiteX2" fmla="*/ 11996 w 393119"/>
                  <a:gd name="connsiteY2" fmla="*/ 0 h 440018"/>
                  <a:gd name="connsiteX3" fmla="*/ 116931 w 393119"/>
                  <a:gd name="connsiteY3" fmla="*/ 0 h 440018"/>
                  <a:gd name="connsiteX4" fmla="*/ 188139 w 393119"/>
                  <a:gd name="connsiteY4" fmla="*/ 140335 h 440018"/>
                  <a:gd name="connsiteX5" fmla="*/ 201720 w 393119"/>
                  <a:gd name="connsiteY5" fmla="*/ 170122 h 440018"/>
                  <a:gd name="connsiteX6" fmla="*/ 202626 w 393119"/>
                  <a:gd name="connsiteY6" fmla="*/ 170122 h 440018"/>
                  <a:gd name="connsiteX7" fmla="*/ 217383 w 393119"/>
                  <a:gd name="connsiteY7" fmla="*/ 139113 h 440018"/>
                  <a:gd name="connsiteX8" fmla="*/ 293481 w 393119"/>
                  <a:gd name="connsiteY8" fmla="*/ 136 h 440018"/>
                  <a:gd name="connsiteX9" fmla="*/ 389815 w 393119"/>
                  <a:gd name="connsiteY9" fmla="*/ 136 h 440018"/>
                  <a:gd name="connsiteX10" fmla="*/ 255953 w 393119"/>
                  <a:gd name="connsiteY10" fmla="*/ 218198 h 440018"/>
                  <a:gd name="connsiteX11" fmla="*/ 393119 w 393119"/>
                  <a:gd name="connsiteY11" fmla="*/ 440018 h 440018"/>
                  <a:gd name="connsiteX12" fmla="*/ 290629 w 393119"/>
                  <a:gd name="connsiteY12" fmla="*/ 440018 h 440018"/>
                  <a:gd name="connsiteX13" fmla="*/ 208375 w 393119"/>
                  <a:gd name="connsiteY13" fmla="*/ 286102 h 440018"/>
                  <a:gd name="connsiteX14" fmla="*/ 198551 w 393119"/>
                  <a:gd name="connsiteY14" fmla="*/ 265550 h 440018"/>
                  <a:gd name="connsiteX15" fmla="*/ 197329 w 393119"/>
                  <a:gd name="connsiteY15" fmla="*/ 265550 h 440018"/>
                  <a:gd name="connsiteX16" fmla="*/ 187823 w 393119"/>
                  <a:gd name="connsiteY16" fmla="*/ 285514 h 440018"/>
                  <a:gd name="connsiteX17" fmla="*/ 103124 w 393119"/>
                  <a:gd name="connsiteY17" fmla="*/ 440018 h 440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93119" h="440018">
                    <a:moveTo>
                      <a:pt x="0" y="440018"/>
                    </a:moveTo>
                    <a:lnTo>
                      <a:pt x="142236" y="219375"/>
                    </a:lnTo>
                    <a:lnTo>
                      <a:pt x="11996" y="0"/>
                    </a:lnTo>
                    <a:lnTo>
                      <a:pt x="116931" y="0"/>
                    </a:lnTo>
                    <a:lnTo>
                      <a:pt x="188139" y="140335"/>
                    </a:lnTo>
                    <a:cubicBezTo>
                      <a:pt x="194658" y="153644"/>
                      <a:pt x="199185" y="163558"/>
                      <a:pt x="201720" y="170122"/>
                    </a:cubicBezTo>
                    <a:lnTo>
                      <a:pt x="202626" y="170122"/>
                    </a:lnTo>
                    <a:cubicBezTo>
                      <a:pt x="207334" y="159498"/>
                      <a:pt x="212255" y="149163"/>
                      <a:pt x="217383" y="139113"/>
                    </a:cubicBezTo>
                    <a:lnTo>
                      <a:pt x="293481" y="136"/>
                    </a:lnTo>
                    <a:lnTo>
                      <a:pt x="389815" y="136"/>
                    </a:lnTo>
                    <a:lnTo>
                      <a:pt x="255953" y="218198"/>
                    </a:lnTo>
                    <a:lnTo>
                      <a:pt x="393119" y="440018"/>
                    </a:lnTo>
                    <a:lnTo>
                      <a:pt x="290629" y="440018"/>
                    </a:lnTo>
                    <a:lnTo>
                      <a:pt x="208375" y="286102"/>
                    </a:lnTo>
                    <a:cubicBezTo>
                      <a:pt x="204500" y="279556"/>
                      <a:pt x="201209" y="272680"/>
                      <a:pt x="198551" y="265550"/>
                    </a:cubicBezTo>
                    <a:lnTo>
                      <a:pt x="197329" y="265550"/>
                    </a:lnTo>
                    <a:cubicBezTo>
                      <a:pt x="194916" y="272540"/>
                      <a:pt x="191725" y="279235"/>
                      <a:pt x="187823" y="285514"/>
                    </a:cubicBezTo>
                    <a:lnTo>
                      <a:pt x="103124" y="440018"/>
                    </a:lnTo>
                    <a:close/>
                  </a:path>
                </a:pathLst>
              </a:custGeom>
              <a:solidFill>
                <a:srgbClr val="FFFFFF"/>
              </a:solidFill>
              <a:ln w="452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pic>
          <p:nvPicPr>
            <p:cNvPr id="27" name="Picture 26" descr="A picture containing text, first-aid kit&#10;&#10;Description automatically generated">
              <a:extLst>
                <a:ext uri="{FF2B5EF4-FFF2-40B4-BE49-F238E27FC236}">
                  <a16:creationId xmlns:a16="http://schemas.microsoft.com/office/drawing/2014/main" id="{4F4F9181-97D1-C7D9-512F-A10904F4A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6893" y="2607555"/>
              <a:ext cx="1571178" cy="1371600"/>
            </a:xfrm>
            <a:prstGeom prst="rect">
              <a:avLst/>
            </a:prstGeom>
          </p:spPr>
        </p:pic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B87E8B80-4381-D247-F15A-CA93E5C72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562278" y="2424675"/>
              <a:ext cx="1554480" cy="155448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67166A9-1FF9-5393-D15C-7FA41BAFD9AB}"/>
                </a:ext>
              </a:extLst>
            </p:cNvPr>
            <p:cNvSpPr txBox="1"/>
            <p:nvPr/>
          </p:nvSpPr>
          <p:spPr>
            <a:xfrm>
              <a:off x="572322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Forms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09E8984-E999-37B5-0907-DB963DF19EA2}"/>
                </a:ext>
              </a:extLst>
            </p:cNvPr>
            <p:cNvSpPr txBox="1"/>
            <p:nvPr/>
          </p:nvSpPr>
          <p:spPr>
            <a:xfrm>
              <a:off x="3401334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Power Automate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BFBBB88-C293-97D7-FEF4-FA132940364F}"/>
                </a:ext>
              </a:extLst>
            </p:cNvPr>
            <p:cNvSpPr txBox="1"/>
            <p:nvPr/>
          </p:nvSpPr>
          <p:spPr>
            <a:xfrm>
              <a:off x="6230346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Excel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E64CBAA2-852D-A13E-2D19-D36C2D4A2622}"/>
                </a:ext>
              </a:extLst>
            </p:cNvPr>
            <p:cNvSpPr txBox="1"/>
            <p:nvPr/>
          </p:nvSpPr>
          <p:spPr>
            <a:xfrm>
              <a:off x="9059358" y="4221915"/>
              <a:ext cx="256032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+mn-lt"/>
                </a:rPr>
                <a:t>Power BI</a:t>
              </a:r>
            </a:p>
          </p:txBody>
        </p:sp>
      </p:grpSp>
      <p:sp>
        <p:nvSpPr>
          <p:cNvPr id="64" name="Title 11">
            <a:extLst>
              <a:ext uri="{FF2B5EF4-FFF2-40B4-BE49-F238E27FC236}">
                <a16:creationId xmlns:a16="http://schemas.microsoft.com/office/drawing/2014/main" id="{B4AE56C7-814A-B1DD-5127-C4B0B6ED0E6F}"/>
              </a:ext>
            </a:extLst>
          </p:cNvPr>
          <p:cNvSpPr txBox="1">
            <a:spLocks/>
          </p:cNvSpPr>
          <p:nvPr/>
        </p:nvSpPr>
        <p:spPr>
          <a:xfrm>
            <a:off x="588263" y="874752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-50" baseline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buClrTx/>
              <a:buFontTx/>
            </a:pPr>
            <a:r>
              <a:rPr lang="en-US" sz="3600">
                <a:solidFill>
                  <a:schemeClr val="tx2"/>
                </a:solidFill>
              </a:rPr>
              <a:t>In this course:</a:t>
            </a:r>
          </a:p>
        </p:txBody>
      </p:sp>
    </p:spTree>
    <p:extLst>
      <p:ext uri="{BB962C8B-B14F-4D97-AF65-F5344CB8AC3E}">
        <p14:creationId xmlns:p14="http://schemas.microsoft.com/office/powerpoint/2010/main" val="480438737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4DA621-6B2B-101E-07D3-88DDEAF6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3800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51BFD8-DCFF-25D2-DBB4-B70C6656764C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https://support.microsoft.com/</a:t>
            </a: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1BDF4-9195-9540-5796-A03D73A995F6}"/>
              </a:ext>
            </a:extLst>
          </p:cNvPr>
          <p:cNvSpPr txBox="1"/>
          <p:nvPr/>
        </p:nvSpPr>
        <p:spPr>
          <a:xfrm>
            <a:off x="3301093" y="3275112"/>
            <a:ext cx="66021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hlinkClick r:id="rId4"/>
              </a:rPr>
              <a:t>https://support.microsoft.com</a:t>
            </a:r>
            <a:r>
              <a:rPr lang="en-IN" dirty="0"/>
              <a:t>  </a:t>
            </a:r>
          </a:p>
        </p:txBody>
      </p:sp>
    </p:spTree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9F0B04-8721-CE8D-F4C6-2FEA13C94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82359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2B1F233-BB98-9C92-A1F3-1F3D510FD20C}"/>
              </a:ext>
            </a:extLst>
          </p:cNvPr>
          <p:cNvSpPr/>
          <p:nvPr/>
        </p:nvSpPr>
        <p:spPr bwMode="auto">
          <a:xfrm>
            <a:off x="0" y="5583238"/>
            <a:ext cx="12192000" cy="685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465138"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https://www.microsoft.com/en-us/store/workshops-training-and-events/</a:t>
            </a:r>
            <a:endParaRPr lang="en-US" sz="2000" dirty="0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46B30-FAE6-D440-7C30-0A1DA5019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3"/>
                </a:solidFill>
              </a:rPr>
              <a:t>Managing Data with Microsoft 365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LIGHT GRAY TEMPLATE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243A5E"/>
      </a:accent2>
      <a:accent3>
        <a:srgbClr val="50E6FF"/>
      </a:accent3>
      <a:accent4>
        <a:srgbClr val="515251"/>
      </a:accent4>
      <a:accent5>
        <a:srgbClr val="737373"/>
      </a:accent5>
      <a:accent6>
        <a:srgbClr val="D2D2D2"/>
      </a:accent6>
      <a:hlink>
        <a:srgbClr val="0076D3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rosft365_PowerPoint_template_Feb2020_BC" id="{8B530116-1539-874A-951A-1C404D843E07}" vid="{E4596DA4-6C73-3D44-BAD3-1699CE9C902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B06F88D85E14F88F2C837575DC8B6" ma:contentTypeVersion="28" ma:contentTypeDescription="Create a new document." ma:contentTypeScope="" ma:versionID="9c244b1039bc1903be5771852e3f491e">
  <xsd:schema xmlns:xsd="http://www.w3.org/2001/XMLSchema" xmlns:xs="http://www.w3.org/2001/XMLSchema" xmlns:p="http://schemas.microsoft.com/office/2006/metadata/properties" xmlns:ns1="http://schemas.microsoft.com/sharepoint/v3" xmlns:ns2="6b0fa35c-4469-4e79-963c-8f84bc63c47d" xmlns:ns3="d9f4ac68-5d46-4b7d-8cf7-0cc4dccaf745" xmlns:ns4="230e9df3-be65-4c73-a93b-d1236ebd677e" targetNamespace="http://schemas.microsoft.com/office/2006/metadata/properties" ma:root="true" ma:fieldsID="69f08ba6337cf7d2cc77d784ab0671ec" ns1:_="" ns2:_="" ns3:_="" ns4:_="">
    <xsd:import namespace="http://schemas.microsoft.com/sharepoint/v3"/>
    <xsd:import namespace="6b0fa35c-4469-4e79-963c-8f84bc63c47d"/>
    <xsd:import namespace="d9f4ac68-5d46-4b7d-8cf7-0cc4dccaf745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4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lcf76f155ced4ddcb4097134ff3c332f" minOccurs="0"/>
                <xsd:element ref="ns1:_ip_UnifiedCompliancePolicyProperties" minOccurs="0"/>
                <xsd:element ref="ns1:_ip_UnifiedCompliancePolicyUIAction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0fa35c-4469-4e79-963c-8f84bc63c4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25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26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9f4ac68-5d46-4b7d-8cf7-0cc4dccaf745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5895583f-4646-4292-b3bd-58c6dbe9584d}" ma:internalName="TaxCatchAll" ma:showField="CatchAllData" ma:web="d9f4ac68-5d46-4b7d-8cf7-0cc4dccaf74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6b0fa35c-4469-4e79-963c-8f84bc63c47d">
      <Terms xmlns="http://schemas.microsoft.com/office/infopath/2007/PartnerControls"/>
    </lcf76f155ced4ddcb4097134ff3c332f>
    <SharedWithUsers xmlns="d9f4ac68-5d46-4b7d-8cf7-0cc4dccaf745">
      <UserInfo>
        <DisplayName>Lena Ryuji (CELA)</DisplayName>
        <AccountId>625</AccountId>
        <AccountType/>
      </UserInfo>
      <UserInfo>
        <DisplayName>Miriam Brady</DisplayName>
        <AccountId>24</AccountId>
        <AccountType/>
      </UserInfo>
      <UserInfo>
        <DisplayName>Christine Matheney</DisplayName>
        <AccountId>11</AccountId>
        <AccountType/>
      </UserInfo>
      <UserInfo>
        <DisplayName>Andrea Park</DisplayName>
        <AccountId>379</AccountId>
        <AccountType/>
      </UserInfo>
      <UserInfo>
        <DisplayName>Vlastimil Kroupa (Jonckers Translation &amp; Enginee)</DisplayName>
        <AccountId>664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0F2A40DD-CA77-4A85-A0F7-8FAD5564F4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30E467-359B-4CE4-9780-616F5EAFC7AE}"/>
</file>

<file path=customXml/itemProps3.xml><?xml version="1.0" encoding="utf-8"?>
<ds:datastoreItem xmlns:ds="http://schemas.openxmlformats.org/officeDocument/2006/customXml" ds:itemID="{BD4110D1-935D-4048-A53C-39FE6F6A023F}">
  <ds:schemaRefs>
    <ds:schemaRef ds:uri="http://purl.org/dc/dcmitype/"/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openxmlformats.org/package/2006/metadata/core-properties"/>
    <ds:schemaRef ds:uri="59afee55-fc30-40da-a84e-ff6fc62c4efa"/>
    <ds:schemaRef ds:uri="92cc7923-7bd6-4c52-a535-c267c30bc123"/>
    <ds:schemaRef ds:uri="230e9df3-be65-4c73-a93b-d1236ebd677e"/>
    <ds:schemaRef ds:uri="6b0fa35c-4469-4e79-963c-8f84bc63c47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421</TotalTime>
  <Words>878</Words>
  <Application>Microsoft Office PowerPoint</Application>
  <PresentationFormat>Widescreen</PresentationFormat>
  <Paragraphs>240</Paragraphs>
  <Slides>99</Slides>
  <Notes>99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0" baseType="lpstr">
      <vt:lpstr>LIGHT GRAY TEMPLATE</vt:lpstr>
      <vt:lpstr>Managing Data with Microsoft 365</vt:lpstr>
      <vt:lpstr>Managing and automating data</vt:lpstr>
      <vt:lpstr>Christine Matheney</vt:lpstr>
      <vt:lpstr>PowerPoint Presentation</vt:lpstr>
      <vt:lpstr>Managing Data with Microsoft 365</vt:lpstr>
      <vt:lpstr>The Value of Forms</vt:lpstr>
      <vt:lpstr>PowerPoint Presentation</vt:lpstr>
      <vt:lpstr>PowerPoint Presentation</vt:lpstr>
      <vt:lpstr>PowerPoint Presentation</vt:lpstr>
      <vt:lpstr>Navigating Microsoft Forms</vt:lpstr>
      <vt:lpstr>PowerPoint Presentation</vt:lpstr>
      <vt:lpstr>Create your first form</vt:lpstr>
      <vt:lpstr>Creating Your First Form</vt:lpstr>
      <vt:lpstr>PowerPoint Presentation</vt:lpstr>
      <vt:lpstr>PowerPoint Presentation</vt:lpstr>
      <vt:lpstr>Customizing Your Forms</vt:lpstr>
      <vt:lpstr>PowerPoint Presentation</vt:lpstr>
      <vt:lpstr>Customize your survey</vt:lpstr>
      <vt:lpstr>Customize your survey</vt:lpstr>
      <vt:lpstr>Gathering Survey Data</vt:lpstr>
      <vt:lpstr>PowerPoint Presentation</vt:lpstr>
      <vt:lpstr>Sharing a Form</vt:lpstr>
      <vt:lpstr>Gather Survey Responses</vt:lpstr>
      <vt:lpstr>Collaborating on Forms</vt:lpstr>
      <vt:lpstr>PowerPoint Presentation</vt:lpstr>
      <vt:lpstr>Best Options for:</vt:lpstr>
      <vt:lpstr>Collaborate with Forms</vt:lpstr>
      <vt:lpstr>Why Use Power Automate?</vt:lpstr>
      <vt:lpstr>PowerPoint Presentation</vt:lpstr>
      <vt:lpstr>Power Automate</vt:lpstr>
      <vt:lpstr>Power Automate Features</vt:lpstr>
      <vt:lpstr>Power Automate Versions</vt:lpstr>
      <vt:lpstr>Try Out Power Automate</vt:lpstr>
      <vt:lpstr>Navigating Power Automate</vt:lpstr>
      <vt:lpstr>PowerPoint Presentation</vt:lpstr>
      <vt:lpstr>PowerPoint Presentation</vt:lpstr>
      <vt:lpstr>Connectors</vt:lpstr>
      <vt:lpstr>PowerPoint Presentation</vt:lpstr>
      <vt:lpstr>Explore Power Automate</vt:lpstr>
      <vt:lpstr>Creating Your First Power Automate</vt:lpstr>
      <vt:lpstr>PowerPoint Presentation</vt:lpstr>
      <vt:lpstr>Create a Flow</vt:lpstr>
      <vt:lpstr>Integrating with Other Products</vt:lpstr>
      <vt:lpstr>PowerPoint Presentation</vt:lpstr>
      <vt:lpstr>Create a Flow from a Template</vt:lpstr>
      <vt:lpstr>Managing Data in Excel</vt:lpstr>
      <vt:lpstr>PowerPoint Presentation</vt:lpstr>
      <vt:lpstr>PowerPoint Presentation</vt:lpstr>
      <vt:lpstr>Excel Features</vt:lpstr>
      <vt:lpstr>Find Your Data</vt:lpstr>
      <vt:lpstr>Using PivotTables</vt:lpstr>
      <vt:lpstr>PowerPoint Presentation</vt:lpstr>
      <vt:lpstr>PowerPoint Presentation</vt:lpstr>
      <vt:lpstr>Explore PivotTables</vt:lpstr>
      <vt:lpstr>Creating your First PivotTables</vt:lpstr>
      <vt:lpstr>PowerPoint Presentation</vt:lpstr>
      <vt:lpstr>PowerPoint Presentation</vt:lpstr>
      <vt:lpstr>Explore Pivot Tables</vt:lpstr>
      <vt:lpstr>Using XLOOKUP</vt:lpstr>
      <vt:lpstr>PowerPoint Presentation</vt:lpstr>
      <vt:lpstr>XLOOKUP Document Requirements</vt:lpstr>
      <vt:lpstr>XLOOKUP Function Requirements</vt:lpstr>
      <vt:lpstr>PowerPoint Presentation</vt:lpstr>
      <vt:lpstr>Try Out XLOOKUP</vt:lpstr>
      <vt:lpstr>Why use Power BI?</vt:lpstr>
      <vt:lpstr>PowerPoint Presentation</vt:lpstr>
      <vt:lpstr>Power BI</vt:lpstr>
      <vt:lpstr>Pro Tip</vt:lpstr>
      <vt:lpstr>Microsoft 365 Connections</vt:lpstr>
      <vt:lpstr>PowerPoint Presentation</vt:lpstr>
      <vt:lpstr>Navigating Power BI</vt:lpstr>
      <vt:lpstr>PowerPoint Presentation</vt:lpstr>
      <vt:lpstr>Common Power BI Functions</vt:lpstr>
      <vt:lpstr>PowerPoint Presentation</vt:lpstr>
      <vt:lpstr>Navigate Through Power BI</vt:lpstr>
      <vt:lpstr>Importing Data in Power BI</vt:lpstr>
      <vt:lpstr>PowerPoint Presentation</vt:lpstr>
      <vt:lpstr>PowerPoint Presentation</vt:lpstr>
      <vt:lpstr>Import your data</vt:lpstr>
      <vt:lpstr>Managing your Power BI Data</vt:lpstr>
      <vt:lpstr>PowerPoint Presentation</vt:lpstr>
      <vt:lpstr>PowerPoint Presentation</vt:lpstr>
      <vt:lpstr>PowerPoint Presentation</vt:lpstr>
      <vt:lpstr>Manage Your Power BI Data</vt:lpstr>
      <vt:lpstr>Creating Power BI Reports</vt:lpstr>
      <vt:lpstr>PowerPoint Presentation</vt:lpstr>
      <vt:lpstr>PowerPoint Presentation</vt:lpstr>
      <vt:lpstr>Create your first report</vt:lpstr>
      <vt:lpstr>Distributing Easy to Follow Data</vt:lpstr>
      <vt:lpstr>PowerPoint Presentation</vt:lpstr>
      <vt:lpstr>Power BI Features</vt:lpstr>
      <vt:lpstr>PowerPoint Presentation</vt:lpstr>
      <vt:lpstr>Power BI Features</vt:lpstr>
      <vt:lpstr>Distribute Your Reports</vt:lpstr>
      <vt:lpstr>Managing Data with Microsoft 365</vt:lpstr>
      <vt:lpstr>PowerPoint Presentation</vt:lpstr>
      <vt:lpstr>PowerPoint Presentation</vt:lpstr>
      <vt:lpstr>PowerPoint Presentation</vt:lpstr>
      <vt:lpstr>Managing Data with Microsoft 365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</dc:creator>
  <dcterms:modified xsi:type="dcterms:W3CDTF">2022-07-08T02:46:24Z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0x010100F59B06F88D85E14F88F2C837575DC8B6</vt:lpwstr>
  </property>
  <property fmtid="{D5CDD505-2E9C-101B-9397-08002B2CF9AE}" pid="3" name="MediaServiceImageTags">
    <vt:lpwstr/>
  </property>
</Properties>
</file>